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</p:sldIdLst>
  <p:sldSz cx="7556500" cy="10693400"/>
  <p:notesSz cx="75565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29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6199"/>
            <a:ext cx="7560564" cy="62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13888" y="76199"/>
            <a:ext cx="1731264" cy="6400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9845037"/>
            <a:ext cx="7560563" cy="8473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80361" y="10198606"/>
            <a:ext cx="18796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DAVID</a:t>
            </a:r>
            <a:r>
              <a:rPr sz="1200" spc="20" dirty="0"/>
              <a:t>@</a:t>
            </a:r>
            <a:r>
              <a:rPr spc="20" dirty="0"/>
              <a:t>MARAL</a:t>
            </a:r>
            <a:r>
              <a:rPr sz="1200" spc="20" dirty="0"/>
              <a:t>-</a:t>
            </a:r>
            <a:r>
              <a:rPr spc="20" dirty="0"/>
              <a:t>TOURS</a:t>
            </a:r>
            <a:r>
              <a:rPr sz="1200" spc="20" dirty="0"/>
              <a:t>.</a:t>
            </a:r>
            <a:r>
              <a:rPr spc="20" dirty="0"/>
              <a:t>COM</a:t>
            </a:r>
            <a:endParaRPr sz="12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40251" y="10198606"/>
            <a:ext cx="163639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20" dirty="0"/>
              <a:t>WWW</a:t>
            </a:r>
            <a:r>
              <a:rPr sz="1200" spc="20" dirty="0"/>
              <a:t>.</a:t>
            </a:r>
            <a:r>
              <a:rPr spc="20" dirty="0"/>
              <a:t>MARALTOURS</a:t>
            </a:r>
            <a:r>
              <a:rPr sz="1200" spc="20" dirty="0"/>
              <a:t>.</a:t>
            </a:r>
            <a:r>
              <a:rPr spc="20" dirty="0"/>
              <a:t>NET</a:t>
            </a:r>
            <a:endParaRPr sz="120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alsultanacamp.com/" TargetMode="External"/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mazayenrumcamp.com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9728" y="696450"/>
            <a:ext cx="5821045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s-MX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s-MX" sz="1100" dirty="0">
              <a:latin typeface="Times New Roman"/>
              <a:cs typeface="Times New Roman"/>
            </a:endParaRPr>
          </a:p>
          <a:p>
            <a:pPr marR="844550" algn="ctr">
              <a:lnSpc>
                <a:spcPts val="2120"/>
              </a:lnSpc>
            </a:pPr>
            <a:r>
              <a:rPr lang="es-MX" sz="1800" b="1" spc="-5" dirty="0">
                <a:solidFill>
                  <a:srgbClr val="17375E"/>
                </a:solidFill>
                <a:latin typeface="Arial"/>
                <a:cs typeface="Arial"/>
              </a:rPr>
              <a:t>T</a:t>
            </a:r>
            <a:r>
              <a:rPr sz="1800" b="1" spc="-5" dirty="0">
                <a:solidFill>
                  <a:srgbClr val="17375E"/>
                </a:solidFill>
                <a:latin typeface="Arial"/>
                <a:cs typeface="Arial"/>
              </a:rPr>
              <a:t>ARIFARIO ISRAEL </a:t>
            </a:r>
            <a:r>
              <a:rPr sz="1800" b="1" dirty="0">
                <a:solidFill>
                  <a:srgbClr val="17375E"/>
                </a:solidFill>
                <a:latin typeface="Arial"/>
                <a:cs typeface="Arial"/>
              </a:rPr>
              <a:t>Y MEDIO</a:t>
            </a:r>
            <a:r>
              <a:rPr sz="18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7375E"/>
                </a:solidFill>
                <a:latin typeface="Arial"/>
                <a:cs typeface="Arial"/>
              </a:rPr>
              <a:t>ORIENTE</a:t>
            </a:r>
            <a:endParaRPr sz="1800" dirty="0">
              <a:latin typeface="Arial"/>
              <a:cs typeface="Arial"/>
            </a:endParaRPr>
          </a:p>
          <a:p>
            <a:pPr marR="845819" algn="ctr">
              <a:lnSpc>
                <a:spcPts val="2120"/>
              </a:lnSpc>
            </a:pPr>
            <a:r>
              <a:rPr sz="1800" b="1" spc="-5" dirty="0">
                <a:solidFill>
                  <a:srgbClr val="17375E"/>
                </a:solidFill>
                <a:latin typeface="Arial"/>
                <a:cs typeface="Arial"/>
              </a:rPr>
              <a:t>Vigencia: 01/ Marzo/ 2021 al 28 /Febrero/</a:t>
            </a:r>
            <a:r>
              <a:rPr sz="1800" b="1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375E"/>
                </a:solidFill>
                <a:latin typeface="Arial"/>
                <a:cs typeface="Arial"/>
              </a:rPr>
              <a:t>2022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48055" y="1582165"/>
          <a:ext cx="6647433" cy="7249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311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Aclaraciones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1828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2 –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18288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/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MOISÉS-(7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/Inicio</a:t>
                      </a:r>
                      <a:r>
                        <a:rPr sz="1200" b="1" spc="5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Domingo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 AARON-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Inicio</a:t>
                      </a:r>
                      <a:r>
                        <a:rPr sz="1200" b="1" spc="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Lunes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9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 ISAÍAS-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(7 noches 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días/ Inicio</a:t>
                      </a:r>
                      <a:r>
                        <a:rPr sz="1200" b="1" spc="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Miércoles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9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 DANIEL-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/Inicio</a:t>
                      </a:r>
                      <a:r>
                        <a:rPr sz="1200" b="1" spc="4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Jueves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3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</a:t>
                      </a:r>
                      <a:r>
                        <a:rPr sz="1200" b="1" spc="-12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</a:t>
                      </a:r>
                      <a:r>
                        <a:rPr sz="1200" b="1" spc="-1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JEREMIAS-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(6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sz="1200" b="1" spc="-114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Inicio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Lunes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23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9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 EZEQUIEL-(6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/Inicio</a:t>
                      </a:r>
                      <a:r>
                        <a:rPr sz="1200" b="1" spc="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Jueves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9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PG.27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Los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Profetas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Israel/circuito JOSUÉ-(5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/Inicio</a:t>
                      </a:r>
                      <a:r>
                        <a:rPr sz="1200" b="1" spc="6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Martes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PG.31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Saúl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/ Mar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Muerto-(2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3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días/ Inicio</a:t>
                      </a:r>
                      <a:r>
                        <a:rPr sz="1200" b="1" spc="4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diariamente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PG.34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Ciudad eterna Jerusalén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David  -(4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5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/Inicio</a:t>
                      </a:r>
                      <a:r>
                        <a:rPr sz="1200" b="1" spc="6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Miércoles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PG.36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308">
                <a:tc>
                  <a:txBody>
                    <a:bodyPr/>
                    <a:lstStyle/>
                    <a:p>
                      <a:pPr marL="59055">
                        <a:lnSpc>
                          <a:spcPts val="138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Ciudad eterna Jerusalén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Salomón-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(4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5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Inicio</a:t>
                      </a:r>
                      <a:r>
                        <a:rPr sz="1200" b="1" spc="9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Jueves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PG.39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Josué +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Petra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 (9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10 días)/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Inicio</a:t>
                      </a:r>
                      <a:r>
                        <a:rPr sz="1200" b="1" spc="3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Martes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PG.42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11">
                <a:tc>
                  <a:txBody>
                    <a:bodyPr/>
                    <a:lstStyle/>
                    <a:p>
                      <a:pPr marL="59055" marR="405765">
                        <a:lnSpc>
                          <a:spcPts val="1400"/>
                        </a:lnSpc>
                        <a:spcBef>
                          <a:spcPts val="20"/>
                        </a:spcBef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Ciudad eterna Jerusalén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David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+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Petra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 (8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Inicio  Miércoles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PG.47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Jeremías +Petra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(10 noches 11 días)/ Inicio</a:t>
                      </a:r>
                      <a:r>
                        <a:rPr sz="1200" b="1" spc="4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Lunes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PG.51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Moisés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+ Petra-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(11 noches 12 días)/ Inicio</a:t>
                      </a:r>
                      <a:r>
                        <a:rPr sz="1200" b="1" spc="5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Domingos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PG.56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el Cairo-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(3 noches 4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/Salidas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diarias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PG.61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Circuito el Cairo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Y crucero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Del Nilo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-(6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Salidas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diarias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PG.63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Jordania /Leyendas -(6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7</a:t>
                      </a:r>
                      <a:r>
                        <a:rPr sz="1200" b="1" spc="2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PG.65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Castillos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Desierto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PG.70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Desierto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Wadi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Rum  -(7 noches 8</a:t>
                      </a:r>
                      <a:r>
                        <a:rPr sz="1200" b="1" spc="-6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PG.75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Jordania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y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Aqaba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 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200" b="1" spc="-2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PG.81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465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Desierto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Wadi Rum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y Mar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Muerto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PG.86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Jordania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al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completo-(7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200" b="1" spc="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PG.91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Estambul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199-(3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4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Salidas</a:t>
                      </a:r>
                      <a:r>
                        <a:rPr sz="1200" b="1" spc="-3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diarias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PG.96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Estambul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y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Capadocia fascinantes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-(6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Inicio</a:t>
                      </a:r>
                      <a:r>
                        <a:rPr sz="1200" b="1" spc="7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Miércoles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PG.98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Estambul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y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Capadocia legendaria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419-(5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</a:t>
                      </a:r>
                      <a:r>
                        <a:rPr sz="1200" b="1" spc="2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Domingos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PG.100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deslumbrante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499-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10 días)/</a:t>
                      </a:r>
                      <a:r>
                        <a:rPr sz="1200" b="1" spc="3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Miércoles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PG.103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fantástica desde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499-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</a:t>
                      </a:r>
                      <a:r>
                        <a:rPr sz="1200" b="1" spc="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Martes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PG.106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Del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Mediterráneo al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Egeo turco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529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-(7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r>
                        <a:rPr sz="1200" b="1" spc="-2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/Martes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PG.109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Homérica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599-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10 días)/</a:t>
                      </a:r>
                      <a:r>
                        <a:rPr sz="1200" b="1" spc="3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Sábado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PG.112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contrastes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599-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 /Domingos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PG.115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deslumbrante exprés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desde 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669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(8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r>
                        <a:rPr sz="1200" b="1" spc="3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/Jueves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PG.119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85928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3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mares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desde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669- 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(9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10 días)/</a:t>
                      </a:r>
                      <a:r>
                        <a:rPr sz="1200" b="1" spc="1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Lunes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PG.123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Turquía de lujo desde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U$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920- (8 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9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días)/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Jueves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PG.127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86309">
                <a:tc>
                  <a:txBody>
                    <a:bodyPr/>
                    <a:lstStyle/>
                    <a:p>
                      <a:pPr marL="59055">
                        <a:lnSpc>
                          <a:spcPts val="138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Donde todo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comenzó ( 7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noches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6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</a:t>
                      </a:r>
                      <a:r>
                        <a:rPr sz="1200" b="1" spc="-7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131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Raices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la Fe (15 noches 16</a:t>
                      </a:r>
                      <a:r>
                        <a:rPr sz="1200" b="1" spc="-2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142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Encuentro de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Civilizaciones (23 noches 22</a:t>
                      </a:r>
                      <a:r>
                        <a:rPr sz="1200" b="1" spc="-8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147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D2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85927">
                <a:tc>
                  <a:txBody>
                    <a:bodyPr/>
                    <a:lstStyle/>
                    <a:p>
                      <a:pPr marL="59055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Triangulo Dorado (12 noches 11</a:t>
                      </a:r>
                      <a:r>
                        <a:rPr sz="1200" b="1" spc="-40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días)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8287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4F81BC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PG.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Cambria"/>
                          <a:cs typeface="Cambria"/>
                        </a:rPr>
                        <a:t>154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2191">
                      <a:solidFill>
                        <a:srgbClr val="4F81BC"/>
                      </a:solidFill>
                      <a:prstDash val="solid"/>
                    </a:lnL>
                    <a:lnR w="18288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343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469900" indent="-228600">
              <a:lnSpc>
                <a:spcPts val="165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Seguro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4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45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6350" indent="-228600">
              <a:lnSpc>
                <a:spcPts val="1610"/>
              </a:lnSpc>
              <a:spcBef>
                <a:spcPts val="75"/>
              </a:spcBef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es siempre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aunque el tour reservado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con  media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535"/>
              </a:lnSpc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los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80"/>
              </a:spcBef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días 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53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estaran</a:t>
            </a:r>
            <a:endParaRPr sz="1400">
              <a:latin typeface="Arial"/>
              <a:cs typeface="Arial"/>
            </a:endParaRPr>
          </a:p>
          <a:p>
            <a:pPr marR="925194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6350" indent="-228600">
              <a:lnSpc>
                <a:spcPts val="1610"/>
              </a:lnSpc>
              <a:spcBef>
                <a:spcPts val="75"/>
              </a:spcBef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no tomar noches de hoteles, excursiones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en el transcurso del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92885"/>
            <a:ext cx="6676390" cy="8282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9075">
              <a:lnSpc>
                <a:spcPct val="9750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ESTAMBUL Y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LEGENDARIA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419  INCLUYE LOS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VUELOS DOMÉSTICOS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IDA Y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(IST) al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Desayuno.Día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 en el Palacio Topkapı;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Sofía 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obra 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Romano del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tour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seguimos al aeropuerto**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(ya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ciudad subterránea 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80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folclóricos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admirar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 CAPADOCIA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Partida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3028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 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El orden del itinerario puede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de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siempre respetando las  visitas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cambiarse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 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 Días de cierre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visitas: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Topkapi. Son ofrecidas visitas similares en caso de  cierre.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POR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3387892"/>
          <a:ext cx="3317112" cy="652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150">
                <a:tc>
                  <a:txBody>
                    <a:bodyPr/>
                    <a:lstStyle/>
                    <a:p>
                      <a:pPr marL="22225">
                        <a:lnSpc>
                          <a:spcPts val="14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U$ 417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U $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8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U$ 517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24">
                <a:tc>
                  <a:txBody>
                    <a:bodyPr/>
                    <a:lstStyle/>
                    <a:p>
                      <a:pPr marL="22225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73854"/>
            <a:ext cx="6676390" cy="530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POR PERSONA DE LOS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-U$</a:t>
            </a:r>
            <a:r>
              <a:rPr sz="1400" b="1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en 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danza del vientre, simplemente sensacional.  Incluye bebidas locales ilimitadas. Así como traslados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ayuda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un guía local de habla</a:t>
            </a:r>
            <a:r>
              <a:rPr sz="1400" spc="-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globo   -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  225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(todo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el   ano)   menos-   U$      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375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hermoso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amanecer en uno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sitio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luego  desciende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esta excursión es bajo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17475" indent="-104775" algn="just">
              <a:lnSpc>
                <a:spcPts val="1614"/>
              </a:lnSpc>
              <a:buChar char="▪"/>
              <a:tabLst>
                <a:tab pos="11811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05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▪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incluidos: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ESTANBUL (Política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equipaje 15kg por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07185"/>
            <a:ext cx="6673215" cy="3870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Char char="▪"/>
              <a:tabLst>
                <a:tab pos="17018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diferentes de los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5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camás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3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64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Llegadas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Domingos.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478790" marR="471170"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SALIDAS QUE TENGAN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31/12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APLICA  SUPLEMENTO PARA LA CENA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AÑO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NUEVO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156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CONSULTE CONDICIONES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075181"/>
            <a:ext cx="6676390" cy="826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9775">
              <a:lnSpc>
                <a:spcPct val="10000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TURQUÍA DESLUMBRANTE DESDE U$</a:t>
            </a:r>
            <a:r>
              <a:rPr sz="2000" b="1" u="heavy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499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  <a:spcBef>
                <a:spcPts val="1330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Posibilidad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un  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BÓSFORO”.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admirar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</a:t>
            </a:r>
            <a:r>
              <a:rPr sz="1400" spc="-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Cuerno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Jorge,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Patriarcal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sede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Patriarcado Ecumênico.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 en el Palácio Topkapı;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Basilica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Sofia  que es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ingenieria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Hipodromo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ANKARA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salida 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Ankara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mausoleo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fundador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República.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Cena.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  (Se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realizar el trayecto directamente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vuelo doméstico,  consulte por los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 valles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región y disfrute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vistas de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“Chimeneas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subterránea construida por las antiguas comunidades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protegerse de 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CAPADOCIA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indent="5016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Pamukkale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Hierápolis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Cena.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7321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IR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Asia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Mármol.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una tienda de cueros.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KUŞADASI/IZM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Cena en el hotel.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09. 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BURSA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Bursa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panorámica de esta importante ciudad 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Imperio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Otomano.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principales mezquitas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 También tendrán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oportunidad de  dar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Mercado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Seda,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antigüedades,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sedas,  perfumes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pashminas.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Continuando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Estambul,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  Alojamiento. Opcionalmente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realizar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trayecto de regreso directamente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vuelo doméstico, consulte por los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 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El orden del itinerario puede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de guías y días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siempre respetando las  visitas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cambiarse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visitas: 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Bazar, 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Sofia, 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Son ofrecidas visitas similares en caso 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Estambul son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operadas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 maneras: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+ 1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 (de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publicado) //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//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final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hospedaje podrá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Kuşadası.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POR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7681634"/>
          <a:ext cx="3317112" cy="652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294">
                <a:tc>
                  <a:txBody>
                    <a:bodyPr/>
                    <a:lstStyle/>
                    <a:p>
                      <a:pPr marL="22225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U$ 497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06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52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U$ 777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8467597"/>
            <a:ext cx="4006850" cy="1042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POR PERSONA DE LOS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62865" marR="1226820" indent="-50800">
              <a:lnSpc>
                <a:spcPts val="3229"/>
              </a:lnSpc>
              <a:spcBef>
                <a:spcPts val="350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U$ 100  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U$ 110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48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turca - U$</a:t>
            </a:r>
            <a:r>
              <a:rPr sz="1400" b="1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5778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espectáculo de 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danza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vientre, simplemente sensacional.  Incluye bebidas locales ilimitadas. Así como traslados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hotel  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globo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U$ 225 (todo el ano) menos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“CHIOS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GRIEGA”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(DÍAS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7,8) 115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EUR*.</a:t>
            </a:r>
            <a:endParaRPr sz="1400">
              <a:latin typeface="Arial"/>
              <a:cs typeface="Arial"/>
            </a:endParaRPr>
          </a:p>
          <a:p>
            <a:pPr marL="12700" marR="9525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hotel al puerto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Çesme.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de migración, partimos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 de  Chios para conocer: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de Mástic,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villa de Mesta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calles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laberínticas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bizantina, Pyrgi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casas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decoradas 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murales  dibujados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negro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blanco,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playa volcánica Mavra Volia en Empoios. Traslado  al 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partida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Cesme, en TURQUÍA.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entero guiada 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ida y 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ferry boat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5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09 Desayunos, 05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▪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626745">
              <a:lnSpc>
                <a:spcPts val="1610"/>
              </a:lnSpc>
              <a:spcBef>
                <a:spcPts val="80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 en Dólares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614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adición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2700" marR="415925">
              <a:lnSpc>
                <a:spcPts val="1610"/>
              </a:lnSpc>
              <a:spcBef>
                <a:spcPts val="75"/>
              </a:spcBef>
              <a:buAutoNum type="arabicPlain" startAt="3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Lujo.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Miercoles desde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Enero 2021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Marzo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2022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5755" cy="8290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FANTÁSTICA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DESDE U$</a:t>
            </a:r>
            <a:r>
              <a:rPr sz="20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499</a:t>
            </a:r>
            <a:endParaRPr sz="2000">
              <a:latin typeface="Arial"/>
              <a:cs typeface="Arial"/>
            </a:endParaRPr>
          </a:p>
          <a:p>
            <a:pPr marL="140335" marR="135890" algn="ctr">
              <a:lnSpc>
                <a:spcPts val="1610"/>
              </a:lnSpc>
              <a:spcBef>
                <a:spcPts val="80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POSIBILIDAD DE CONECTAR CON LOS CRUCEROS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ESTANCIAS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PLAYAS DEL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EGEO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(IST) al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Posibilidad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 libre. Posibilidad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 almuerzo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 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de</a:t>
            </a:r>
            <a:r>
              <a:rPr sz="1400" spc="-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Sultanes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Palácio Topkapi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Museo de 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Sofía que  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Hipódromo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203;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6 minaretes;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Bazar.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ANKARA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CAPADOCIA.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Ankara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Turquía 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Mausoleo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fundador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República.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Cena en el hotel. 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ciudad subterránea 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fábrica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la producción de estos  productos.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  folclóricos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admirar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609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CAPADOCIA /</a:t>
            </a:r>
            <a:r>
              <a:rPr sz="1400" b="1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Hierápolis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de  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Cena en el hotel.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IR.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Ásia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de  cueros. Cena.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/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PUERTO.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Traslado al 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Kuşadası. Fin de nuestros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itinerario puede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aviso por disponibilidad de  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monumentos,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Puede cambiarse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también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excursiones opcionales entre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 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visitas: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Santa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Sofia/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Topkapi. Son ofrecidas visitas similares en caso de cierre.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hospedaje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 ser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Izmir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Kuşadasi. Consultenos por los suplementos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extras en Kuşadasi, extensiones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Bodrum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(TURQUÍA), Chios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Samos  (Grecia)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playas cercanas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6454815"/>
          <a:ext cx="3317112" cy="65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3293">
                <a:tc>
                  <a:txBody>
                    <a:bodyPr/>
                    <a:lstStyle/>
                    <a:p>
                      <a:pPr marL="22225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U$ 497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U$ 597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2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7240396"/>
            <a:ext cx="6620509" cy="165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U$ 100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noche 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espectáculo de 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danza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vientre, simplemente sensacional.  Incluye bebidas locales ilimitadas. Así como traslados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hotel  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790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paseo en globo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225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(todo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ano) menos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 marL="12700" marR="8763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del hermoso amanecer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 más bellos paisajes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sitio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(6:00 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desciende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panorama incomparable. (Operación de esta excursión es  bajo disponibilidad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condiciones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5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07 Desayunos, 04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▪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626745">
              <a:lnSpc>
                <a:spcPts val="1620"/>
              </a:lnSpc>
              <a:spcBef>
                <a:spcPts val="6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Ningún servicio no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80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camás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3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Llegadas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Sábados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Martes.</a:t>
            </a:r>
            <a:endParaRPr sz="1400">
              <a:latin typeface="Arial"/>
              <a:cs typeface="Arial"/>
            </a:endParaRPr>
          </a:p>
          <a:p>
            <a:pPr marL="12700" marR="87630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5- Llegadas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Martes son operadas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solamente desde Marzo hasta Noviembre.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6 - Para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que tengan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del 31/12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aplica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año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nuevo</a:t>
            </a:r>
            <a:endParaRPr sz="1400">
              <a:latin typeface="Arial"/>
              <a:cs typeface="Arial"/>
            </a:endParaRPr>
          </a:p>
          <a:p>
            <a:pPr marL="6286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Consulte condiciones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109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7677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MEDITERRANEO </a:t>
            </a:r>
            <a:r>
              <a:rPr sz="2000" b="1" spc="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EGEO TURCO </a:t>
            </a:r>
            <a:r>
              <a:rPr sz="1800" b="1" spc="-5" dirty="0">
                <a:solidFill>
                  <a:srgbClr val="17375E"/>
                </a:solidFill>
                <a:latin typeface="Arial"/>
                <a:cs typeface="Arial"/>
              </a:rPr>
              <a:t>DESDE U$</a:t>
            </a:r>
            <a:r>
              <a:rPr sz="18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375E"/>
                </a:solidFill>
                <a:latin typeface="Arial"/>
                <a:cs typeface="Arial"/>
              </a:rPr>
              <a:t>529</a:t>
            </a:r>
            <a:endParaRPr sz="1800">
              <a:latin typeface="Arial"/>
              <a:cs typeface="Arial"/>
            </a:endParaRPr>
          </a:p>
          <a:p>
            <a:pPr marL="6096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INCLUYE VUELO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ÉSTICO Y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ESTANCIA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ANTALYA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(MEDITERRANEO)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los Sultanes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Topkapi;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Sofía  que es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ingenieria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en el 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Antalya,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rodeada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costa del Mar Mediterráneo.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ciudad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importante ciudad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provincia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Panfilia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durante el periodo helenístico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antigüedad.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Kaleici,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Antalya,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mezcla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historia antigua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actual, mostrando viejas casas portuarias del siglo XVIII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XIX.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una joyeria, una vez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alto standard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productos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joyería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marcas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mundiales.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ANTALYA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Hierápolis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Cena.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17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5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Aaron</a:t>
            </a:r>
            <a:endParaRPr sz="2000">
              <a:latin typeface="Arial"/>
              <a:cs typeface="Arial"/>
            </a:endParaRPr>
          </a:p>
          <a:p>
            <a:pPr marL="360045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 JUAN DE 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 buffet.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 para  una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breve 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 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Cesárea, ciudad 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grandiosa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perduro 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cruzados.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 para poder disfrutar de una 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del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famosos Jardines Persas. Continuación hacia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Acre,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 de los Cruzados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medieval,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las 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antigua. Se prosigue hacia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Nazareth.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 de José. Se continúa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de Galilea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Tibérias.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continuaremos hacia Tabgha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lugar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Luego se prosigue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Pedro, seguiremos hacia el Monte de 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Tibérias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Yardenit,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Jordán.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decápolis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cuya importancia estratégica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 dias. Visita  de las excavaciones arqueológicas. Continuación vía Desierto de Judea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pudiéndose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camino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Tentaciones. 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548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Ásia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de  cueros. Cena.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 R /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puerto de Kuşadası. Fin de nuestros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Puede cambiarse también el orden de las excursiones opcionales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cierre de las visitas: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Sofi/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 Palacio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Topkapi. Son ofrecidas visitas similares en caso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hospedaje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Kuşadasi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*Consultenos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extras en Kuşadasi,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extensiones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Bodrum  (TURQUÍA), Chios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(Grecia)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playas cercanas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el traslado al  aeropuerto 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Categoría – Doble – Triple –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5841970"/>
          <a:ext cx="3218208" cy="650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966">
                <a:tc>
                  <a:txBody>
                    <a:bodyPr/>
                    <a:lstStyle/>
                    <a:p>
                      <a:pPr marL="22225">
                        <a:lnSpc>
                          <a:spcPts val="14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-U$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527 -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-U$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597 -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2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-U$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777 -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6627748"/>
            <a:ext cx="6595109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-U$ 100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07 Desayunos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04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Doméstico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incluido: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ESTAMBUL–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ANTALYA (Política de  equipaje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15kg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4074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626745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167765" marR="1163955" indent="828675">
              <a:lnSpc>
                <a:spcPts val="1850"/>
              </a:lnSpc>
              <a:spcBef>
                <a:spcPts val="5"/>
              </a:spcBef>
            </a:pP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LLEGADAS A LOS MARTES 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REGULARES A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PARTIR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02</a:t>
            </a:r>
            <a:r>
              <a:rPr sz="16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PAX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6948" y="4619878"/>
          <a:ext cx="5579105" cy="3563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1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r>
                        <a:rPr sz="1200" b="1" spc="-3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2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OCTUBRE</a:t>
                      </a:r>
                      <a:r>
                        <a:rPr sz="1200" b="1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2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870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r>
                        <a:rPr sz="1200" b="1" spc="2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</a:t>
                      </a:r>
                      <a:r>
                        <a:rPr sz="1200" b="1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r>
                        <a:rPr sz="1200" b="1" spc="2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659">
                <a:tc gridSpan="8">
                  <a:txBody>
                    <a:bodyPr/>
                    <a:lstStyle/>
                    <a:p>
                      <a:pPr marL="655320" marR="651510" indent="2540" algn="ctr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PARA LAS SALIDAS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QUE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TENGAN 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NOCHE DEL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31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APLICA SUPLEMENTO PARA 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AÑO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NUEVO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CONSULTE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CONDICIONES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PRECIOS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788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HOMÉRICA DESDE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20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599</a:t>
            </a:r>
            <a:endParaRPr sz="2000">
              <a:latin typeface="Arial"/>
              <a:cs typeface="Arial"/>
            </a:endParaRPr>
          </a:p>
          <a:p>
            <a:pPr marL="998855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INCLUYE VISITA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TROYA,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ILÍADA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HOMERO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Dia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Dia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los Sultanes en el Palacio Topkapi;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Sofía 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obra 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Romano del</a:t>
            </a:r>
            <a:r>
              <a:rPr sz="1400" spc="-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ANKARA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Ankara</a:t>
            </a:r>
            <a:r>
              <a:rPr sz="1400" spc="2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Mausoleo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fundador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República.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ciudad subterránea 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indent="5016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Programas 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bailes  folclóricos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admirar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793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CAPADOCIA /</a:t>
            </a:r>
            <a:r>
              <a:rPr sz="1400" b="1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Hierápolis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de  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Cena en el hotel.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Ásia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de  cueros. Cena.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KUŞADASI/IZIR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TROYA /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ÇANAKKALE.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Troya,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creyó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solamente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leyenda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“Ilíada” de Homero, hasta su descubierta en 1868.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Veremos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sitio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arqueológico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niveles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representación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caballo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madera.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Canakkale.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09. ÇANAKKALE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temprano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rumbo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Estambul, cruzando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estrecho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Dardanelos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vuelta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 europea de Turquía.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Puede cambiarse también el orden de las excursiones opcionales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cierre de las visitas: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Sofia/ 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Son ofrecidas visitas similares en caso de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10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Doble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8296188"/>
          <a:ext cx="3266788" cy="650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U$ 597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2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U$ 877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9081769"/>
            <a:ext cx="405701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en 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danza del vientre, simplemente sensacional.  Incluye bebidas locales ilimitadas. Así como traslados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globo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225 (todo el ano) menos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hermoso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amanecer en uno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sitio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luego  desciende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esta excursión es bajo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09 Desayunos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05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▪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629920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53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940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61925" indent="-149225" algn="just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aplica 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SÁBADOS.</a:t>
            </a:r>
            <a:endParaRPr sz="1400">
              <a:latin typeface="Arial"/>
              <a:cs typeface="Arial"/>
            </a:endParaRPr>
          </a:p>
          <a:p>
            <a:pPr marL="276225" marR="274955" algn="ctr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DEL 31 DE DICIEMBRE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AÑO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NUEVO</a:t>
            </a:r>
            <a:endParaRPr sz="1400">
              <a:latin typeface="Arial"/>
              <a:cs typeface="Arial"/>
            </a:endParaRPr>
          </a:p>
          <a:p>
            <a:pPr marL="47625" algn="ctr">
              <a:lnSpc>
                <a:spcPts val="156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CONSULTE CONDICIONES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603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  <a:spcBef>
                <a:spcPts val="5"/>
              </a:spcBef>
            </a:pP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DE CONTRASTES DESDE U$</a:t>
            </a:r>
            <a:r>
              <a:rPr sz="20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599</a:t>
            </a:r>
            <a:endParaRPr sz="2000">
              <a:latin typeface="Arial"/>
              <a:cs typeface="Arial"/>
            </a:endParaRPr>
          </a:p>
          <a:p>
            <a:pPr marL="6096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INCLUYE VUELO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ÉSTICO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ESTANCIA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ANTALYA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(MEDITERRANEO)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 típica “POR EL BÓSFORO”: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del Cuerno de 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Pierre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Loti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San Jorge; visita de 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Mezquita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Suleyman el Magnífico,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Especies,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estrecho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Dia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los Sultanes en el Palacio Topkapi;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Sofía 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obra 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Romano del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ANKARA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 Ankara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Mausoleo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fundador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República.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formada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subterránea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Capadocia:</a:t>
            </a:r>
            <a:endParaRPr sz="1400">
              <a:latin typeface="Arial"/>
              <a:cs typeface="Arial"/>
            </a:endParaRPr>
          </a:p>
          <a:p>
            <a:pPr marL="12700" marR="8255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Presentación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folclóricos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 locales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 bellos paisajes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650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CAPADOCIA /</a:t>
            </a:r>
            <a:r>
              <a:rPr sz="14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Antalya,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rodeada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ubicada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costa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 Mediterráneo.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Kaleici,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Antalya,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mezcla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historia  antigua y actual,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mostrando viejas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portuarias del siglo XVIII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XIX.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</a:t>
            </a:r>
            <a:r>
              <a:rPr sz="1400" spc="-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joyeria, una vez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orfebrería.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ANTALYA.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ciudad de Perge, una importante ciudad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provincia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Panfilia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durante el periodo helenístico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antigüedad.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alto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standard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productos de joyería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marcas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mundiales.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ANTALYA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en el 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09.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Puede cambiarse también el orden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 opcionales entre los 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7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cierre de las visitas: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Sofía/ 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Topkapi. Son ofrecidas visitas similares en caso de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6864770"/>
          <a:ext cx="3317112" cy="650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U$ 597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1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U$ 877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7650353"/>
            <a:ext cx="6620509" cy="206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marL="12700" marR="3948429">
              <a:lnSpc>
                <a:spcPct val="1914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U$ 110  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de 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danza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vientre, simplemente sensacional.  Incluye bebidas locales ilimitadas. Así como traslados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hotel  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7292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paseo en globo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225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(todo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ano) menos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 marL="12700" marR="8763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del hermoso amanecer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 más bellos paisajes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sitio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(6:00 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desciende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panorama incomparable. (Operación de esta excursión es  bajo disponibilidad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condiciones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08 Desayunos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04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Cenas</a:t>
            </a:r>
            <a:endParaRPr sz="1400">
              <a:latin typeface="Arial"/>
              <a:cs typeface="Arial"/>
            </a:endParaRPr>
          </a:p>
          <a:p>
            <a:pPr marL="12700" marR="22860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Doméstico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mencionado como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incluído: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ANTALYA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(Política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equipaje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15kg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17375E"/>
              </a:buClr>
              <a:buFont typeface="Arial"/>
              <a:buChar char="▪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diferentes de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camás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99946" y="347471"/>
            <a:ext cx="5517515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163955" indent="676275">
              <a:lnSpc>
                <a:spcPts val="1839"/>
              </a:lnSpc>
            </a:pP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LLEGADAS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A LOS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DOMINGOS 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REGULARES A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PARTIR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02</a:t>
            </a:r>
            <a:r>
              <a:rPr sz="16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PAX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6948" y="1582165"/>
          <a:ext cx="5726935" cy="3563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8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2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7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r>
                        <a:rPr sz="1200" b="1" spc="-3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2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OCTUBRE</a:t>
                      </a:r>
                      <a:r>
                        <a:rPr sz="1200" b="1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2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5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r>
                        <a:rPr sz="1200" b="1" spc="2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</a:t>
                      </a:r>
                      <a:r>
                        <a:rPr sz="1200" b="1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997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r>
                        <a:rPr sz="1200" b="1" spc="2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659">
                <a:tc gridSpan="8">
                  <a:txBody>
                    <a:bodyPr/>
                    <a:lstStyle/>
                    <a:p>
                      <a:pPr marL="730250" marR="724535" indent="254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PARA LAS SALIDAS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QUE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TENGAN 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NOCHE DEL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31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APLICA SUPLEMENTO PARA 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AÑO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NUEVO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CONSULTE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CONDICIONES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PRECIOS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119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788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235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DESLUMBRANTE EXPRESS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DESDE U$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669</a:t>
            </a:r>
            <a:endParaRPr sz="2000">
              <a:latin typeface="Arial"/>
              <a:cs typeface="Arial"/>
            </a:endParaRPr>
          </a:p>
          <a:p>
            <a:pPr marL="1038225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INCLUYE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VUELOS DOMÉSTICOS: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IST-CAP//ADB-IST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Posibilidad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almuerzo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  restaurante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“POR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BÓSFORO”.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Cuerno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Jorge,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Patriarcal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sede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Patriarcado Ecumênico.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destino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 (ya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incluido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precio del programa).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Göreme,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rocas y decorados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frescos.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 valles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región y disfrute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vistas de las “chimeneas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subterránea construida por las antiguas comunidades  locales para protegerse de 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Capadocia:</a:t>
            </a:r>
            <a:endParaRPr sz="1400">
              <a:latin typeface="Arial"/>
              <a:cs typeface="Arial"/>
            </a:endParaRPr>
          </a:p>
          <a:p>
            <a:pPr marL="12700" marR="825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Presentación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folclóricos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 locales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 bellos paisajes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CAPADOCIA /</a:t>
            </a:r>
            <a:r>
              <a:rPr sz="1400" b="1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Hierápolis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de  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7850" y="927100"/>
            <a:ext cx="6676390" cy="6709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</a:t>
            </a:r>
            <a:r>
              <a:rPr sz="1400" b="1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VIERNES.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(VISITA</a:t>
            </a:r>
            <a:r>
              <a:rPr sz="1400" b="1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b="1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NUEVA)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</a:t>
            </a:r>
            <a:r>
              <a:rPr sz="1400" b="1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KAREM</a:t>
            </a:r>
            <a:r>
              <a:rPr sz="1400" b="1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Agonia.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MASADA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715" indent="50165" algn="just">
              <a:lnSpc>
                <a:spcPct val="957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Salida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cable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carril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fortificación  de los judíos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Herodes y la Sinagoga. Vista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Tel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b="1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711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IR.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Asia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de  cueros. Cena.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/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en el 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 en el Palacio Topkapi;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Sofia 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obra 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Romano del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Bazar.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09.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de cierre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monumentos,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Puede cambiarse también el orden de las excursiones opcionales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3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cierre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visitas: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Bazar/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Sofia/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1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Son ofrecidas visitas similares en caso de cierre. Las noches en  Estambul son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operadas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 maneras: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final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 publicado)  o 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final.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hospedaje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 ser en Izmir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Kuşadası.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Doble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7477419"/>
          <a:ext cx="3317112" cy="6522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2531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U$ 667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8">
                <a:tc>
                  <a:txBody>
                    <a:bodyPr/>
                    <a:lstStyle/>
                    <a:p>
                      <a:pPr marL="22225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U$ 747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2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U$ 877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8263381"/>
            <a:ext cx="4057015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62865" indent="-508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U$ 110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647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en 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danza del vientre, simplemente sensacional.  Incluye bebidas locales ilimitadas. Así como traslados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globo   -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  225 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(todo 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el   ano)   menos-   U$      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375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amanecer en uno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sitio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luego  desciende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esta excursión es bajo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08 Desayunos, 04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Cenas</a:t>
            </a:r>
            <a:endParaRPr sz="1400">
              <a:latin typeface="Arial"/>
              <a:cs typeface="Arial"/>
            </a:endParaRPr>
          </a:p>
          <a:p>
            <a:pPr marL="154305" indent="-141605" algn="just">
              <a:lnSpc>
                <a:spcPts val="1614"/>
              </a:lnSpc>
              <a:buChar char="▪"/>
              <a:tabLst>
                <a:tab pos="1549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r>
              <a:rPr sz="1400" spc="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r>
              <a:rPr sz="1400" spc="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incluidos: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(Política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equipaje 15kg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pax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5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3035" y="6803008"/>
            <a:ext cx="442595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 días  diferentes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de  llegada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partida</a:t>
            </a:r>
            <a:r>
              <a:rPr sz="1400" spc="-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6817232"/>
            <a:ext cx="2091689" cy="41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10"/>
              </a:lnSpc>
              <a:buChar char="▪"/>
              <a:tabLst>
                <a:tab pos="16700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7211440"/>
            <a:ext cx="6362065" cy="165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Dólares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99946" y="347471"/>
            <a:ext cx="5517515" cy="104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R="1149985" algn="ctr">
              <a:lnSpc>
                <a:spcPts val="1885"/>
              </a:lnSpc>
            </a:pP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LLEGADAS A LOS</a:t>
            </a:r>
            <a:r>
              <a:rPr sz="16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600">
              <a:latin typeface="Arial"/>
              <a:cs typeface="Arial"/>
            </a:endParaRPr>
          </a:p>
          <a:p>
            <a:pPr marR="1151255" algn="ctr">
              <a:lnSpc>
                <a:spcPts val="1885"/>
              </a:lnSpc>
            </a:pP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REGULARES A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PARTIR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02</a:t>
            </a:r>
            <a:r>
              <a:rPr sz="16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PAX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1586737"/>
          <a:ext cx="6388349" cy="379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6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4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63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5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82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404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97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96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11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00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128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400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369570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5405" marR="431165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08330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2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43815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27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r>
                        <a:rPr sz="1200" b="1" spc="2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99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747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ts val="154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2230">
                        <a:lnSpc>
                          <a:spcPts val="164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4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64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506730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9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r>
                        <a:rPr sz="1200" b="1" spc="2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31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ts val="141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615950">
                        <a:lnSpc>
                          <a:spcPts val="138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r>
                        <a:rPr sz="1200" b="1" spc="2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46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0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80327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b="1" spc="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spc="-3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8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915" algn="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65405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r>
                        <a:rPr sz="1200" b="1" spc="2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9017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135">
                <a:tc gridSpan="17">
                  <a:txBody>
                    <a:bodyPr/>
                    <a:lstStyle/>
                    <a:p>
                      <a:pPr marL="1059180" marR="1057275" indent="254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PARA LAS SALIDAS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QUE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TENGAN </a:t>
                      </a:r>
                      <a:r>
                        <a:rPr sz="1200" b="1" spc="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NOCHE DEL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31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APLICA SUPLEMENTO PARA </a:t>
                      </a:r>
                      <a:r>
                        <a:rPr sz="1200" b="1" spc="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DE  </a:t>
                      </a:r>
                      <a:r>
                        <a:rPr sz="1200" b="1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AÑO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NUEVO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CONSULTE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CONDICIONES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PRECIOS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04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027430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3 MARES </a:t>
            </a:r>
            <a:r>
              <a:rPr sz="2000" b="1" spc="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20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669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UN CIRCUITO QUE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VIAJA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endParaRPr sz="1400">
              <a:latin typeface="Arial"/>
              <a:cs typeface="Arial"/>
            </a:endParaRPr>
          </a:p>
          <a:p>
            <a:pPr marL="1073150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DE MARMARA,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MEDİTERRANEO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EGEO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(IST) al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Sultanes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Topkapi;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Mezquita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Sofía 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obra 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Hipódromo Romano del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estrecho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seguimos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vuelo (ya incluido en el precio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Llegada,  traslado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ciudad subterránea 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bailes  folclóricos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admirar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 CAPADOCIA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Antalya,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rodeada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ubicada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costa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 Mediterráneo.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8344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ANTALYA.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ciudad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importante ciudad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provincia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Panfilia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durante el periodo helenístico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antigüedad.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Kaleici,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Antalya,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mezcla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historia antigua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actual, mostrando viejas casas portuarias del siglo XVIII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XIX.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una joyeria, una vez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alto standard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productos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joyería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marcas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mundiales.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ANTALYA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Hierápolis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de  Algodón, verdadera maravilla natural,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08.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greco-romana mejor preservada de Ásia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mantiene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como el 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de  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hoy  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de  cueros.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09. 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BURSA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Bursa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panorámica de esta importante ciudad 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Império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Otomano.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principales mezquitas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y una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más bellas de Turquía.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También tendrán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oportunidad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dar un paseo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Mercado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Seda, donde podrá apreciar  antigüedades, sedas, perfumes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pashminas.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Continuando hacia Estambul,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 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762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Puede cambiarse también el orden de las excursiones opcionales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7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cierre de las visitas: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Sofia/ 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Son ofrecidas visitas similares en caso de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 POR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10 DIAS 9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1344208"/>
          <a:ext cx="3266788" cy="650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20"/>
                        </a:lnSpc>
                        <a:tabLst>
                          <a:tab pos="1299845" algn="l"/>
                        </a:tabLst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U$ 667</a:t>
                      </a:r>
                      <a:r>
                        <a:rPr sz="1400" spc="2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U$	969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747 -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61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U$ 927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1.349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21766" y="2066712"/>
            <a:ext cx="6676390" cy="7586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62865" indent="-508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-U$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 dirty="0">
              <a:latin typeface="Arial"/>
              <a:cs typeface="Arial"/>
            </a:endParaRPr>
          </a:p>
          <a:p>
            <a:pPr marL="12700" marR="3956050" indent="50165">
              <a:lnSpc>
                <a:spcPct val="191400"/>
              </a:lnSpc>
              <a:spcBef>
                <a:spcPts val="10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U$ 110  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en 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danza del vientre, simplemente 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sensacional.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 bebidas locales ilimitadas. Así como traslados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globo- U$ 225 (todo el ano) menos- U$ 275</a:t>
            </a:r>
            <a:r>
              <a:rPr sz="1100" b="1" spc="-5" dirty="0">
                <a:solidFill>
                  <a:srgbClr val="17375E"/>
                </a:solidFill>
                <a:latin typeface="Arial"/>
                <a:cs typeface="Arial"/>
              </a:rPr>
              <a:t>(ABR,MAY,SEP,OCT)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hermoso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amanecer en uno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sitio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800 metros, permanece allí durante 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luego  desciende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(Operación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excursión es</a:t>
            </a:r>
            <a:r>
              <a:rPr sz="1400" spc="-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09 Desayunos; 06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Cenas</a:t>
            </a:r>
            <a:endParaRPr sz="1400" dirty="0">
              <a:latin typeface="Arial"/>
              <a:cs typeface="Arial"/>
            </a:endParaRPr>
          </a:p>
          <a:p>
            <a:pPr marL="12700" marR="5715">
              <a:lnSpc>
                <a:spcPts val="1620"/>
              </a:lnSpc>
              <a:spcBef>
                <a:spcPts val="65"/>
              </a:spcBef>
              <a:buChar char="▪"/>
              <a:tabLst>
                <a:tab pos="13017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Doméstico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incluido: CAPADOCIA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(Política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equipaje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15kg por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7375E"/>
              </a:buClr>
              <a:buFont typeface="Arial"/>
              <a:buChar char="▪"/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 dirty="0">
              <a:latin typeface="Arial"/>
              <a:cs typeface="Arial"/>
            </a:endParaRPr>
          </a:p>
          <a:p>
            <a:pPr marL="12700" marR="6985">
              <a:lnSpc>
                <a:spcPts val="1620"/>
              </a:lnSpc>
              <a:spcBef>
                <a:spcPts val="65"/>
              </a:spcBef>
              <a:buChar char="▪"/>
              <a:tabLst>
                <a:tab pos="1746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de 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53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especificado.</a:t>
            </a:r>
            <a:endParaRPr sz="1400" dirty="0">
              <a:latin typeface="Arial"/>
              <a:cs typeface="Arial"/>
            </a:endParaRPr>
          </a:p>
          <a:p>
            <a:pPr marL="125095" indent="-112395" algn="just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2005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Precios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camás 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LLEGADAS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LOS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REGULARES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PARTIR DE 02</a:t>
            </a:r>
            <a:r>
              <a:rPr sz="1400" b="1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PAX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624838" y="2551429"/>
          <a:ext cx="3295521" cy="3641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5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791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316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791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34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r>
                        <a:rPr sz="1200" b="1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54">
                <a:tc>
                  <a:txBody>
                    <a:bodyPr/>
                    <a:lstStyle/>
                    <a:p>
                      <a:pPr marL="40640">
                        <a:lnSpc>
                          <a:spcPts val="1350"/>
                        </a:lnSpc>
                      </a:pP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r>
                        <a:rPr sz="1200" b="1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792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r>
                        <a:rPr sz="1200" b="1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15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r>
                        <a:rPr sz="1200" b="1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792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r>
                        <a:rPr sz="1200" b="1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315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r>
                        <a:rPr sz="1200" b="1" spc="-3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791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OCTUBRE</a:t>
                      </a:r>
                      <a:r>
                        <a:rPr sz="1200" b="1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316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r>
                        <a:rPr sz="1200" b="1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791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DICIEMBRE</a:t>
                      </a:r>
                      <a:r>
                        <a:rPr sz="1200" b="1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528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ENERO</a:t>
                      </a:r>
                      <a:r>
                        <a:rPr sz="1200" b="1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833">
                <a:tc>
                  <a:txBody>
                    <a:bodyPr/>
                    <a:lstStyle/>
                    <a:p>
                      <a:pPr marL="40640">
                        <a:lnSpc>
                          <a:spcPts val="1350"/>
                        </a:lnSpc>
                      </a:pPr>
                      <a:r>
                        <a:rPr sz="12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FEBRERO</a:t>
                      </a:r>
                      <a:r>
                        <a:rPr sz="1200" b="1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8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8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604">
                <a:tc>
                  <a:txBody>
                    <a:bodyPr/>
                    <a:lstStyle/>
                    <a:p>
                      <a:pPr marL="40640">
                        <a:lnSpc>
                          <a:spcPts val="1345"/>
                        </a:lnSpc>
                      </a:pP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r>
                        <a:rPr sz="1200" b="1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92276" y="6403212"/>
            <a:ext cx="5981065" cy="532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80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PARA LAS SALIDAS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200" b="1" spc="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NOCHE DEL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31 DE DICIEMBRE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APLICA  SUPLEMENTO PARA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LA CENA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200" b="1" spc="-15" dirty="0">
                <a:solidFill>
                  <a:srgbClr val="17375E"/>
                </a:solidFill>
                <a:latin typeface="Arial"/>
                <a:cs typeface="Arial"/>
              </a:rPr>
              <a:t>AÑO</a:t>
            </a:r>
            <a:r>
              <a:rPr sz="12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NUEVO.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CONSULTE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CONDICIONES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2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5120" cy="844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20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920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HOTELES CUEVA 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+ CATEGORIA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ESTAM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BUL</a:t>
            </a:r>
            <a:endParaRPr sz="1400">
              <a:latin typeface="Arial"/>
              <a:cs typeface="Arial"/>
            </a:endParaRPr>
          </a:p>
          <a:p>
            <a:pPr marL="2172335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+ 2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DOM</a:t>
            </a:r>
            <a:r>
              <a:rPr sz="1400" b="1" u="heavy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ÉSTICOS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  <a:spcBef>
                <a:spcPts val="1150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01.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02.</a:t>
            </a:r>
            <a:r>
              <a:rPr sz="1400" b="1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Posibilidad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típica: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residencia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los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Palácio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Topkapı;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Basilica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 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maestra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ingenieria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Hipodromo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203;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famoso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Bazar.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03.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Dia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guiada con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BÓSFORO”: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Bella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Cuerno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Oro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Suleyman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 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estrecho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seguimos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 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(ya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programa)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04.</a:t>
            </a:r>
            <a:r>
              <a:rPr sz="1400" b="1" spc="-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Goreme, 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región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“chaminés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subterránea construida por las antiguas comunidades locales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protegerse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Capadocia y a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fábrica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Capadocia: “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folclóricos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GLOBO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la mañana para admirar uno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más bellos paisajes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05.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PAMUKKALE.</a:t>
            </a:r>
            <a:endParaRPr sz="1400">
              <a:latin typeface="Arial"/>
              <a:cs typeface="Arial"/>
            </a:endParaRPr>
          </a:p>
          <a:p>
            <a:pPr marL="12700" marR="825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Pamukkale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Hierápolis y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Algodón,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verdadera maravilla natural,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cascada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gigante, estalactitas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piscinas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naturales. Cena.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06.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PAMUKKALE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ÉFESO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IR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Éfeso,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greco-romana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mejor preservada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Menor 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y II 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mantiene tesoros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Teatro Romano,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Celso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calle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Marmol.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última casa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madre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hoy  es un lugar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peregrinación. Continuando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cueros.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07.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</a:t>
            </a:r>
            <a:r>
              <a:rPr sz="1400" b="1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IR.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Dia libre.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guiada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“CHIOS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GRIEGA”: Transfer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puerto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Çesme. Despues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migración,  partimos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conocer: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Mástic,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villa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Mesta y  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calles laberínticas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bizantina, Pyrgi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casas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decoradas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negro  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blanco,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playa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Mavra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Empoios.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 Cesme,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Cena.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08.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IR 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endParaRPr sz="1400">
              <a:latin typeface="Arial"/>
              <a:cs typeface="Arial"/>
            </a:endParaRPr>
          </a:p>
          <a:p>
            <a:pPr marL="12700" marR="88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09.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guías  y días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monumentos,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respetando las 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cambiarse también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excursiones opcionales entre 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3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8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cierre de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visitas: 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Gran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Bazar, 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Sofia,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Martes</a:t>
            </a:r>
            <a:endParaRPr sz="1400">
              <a:latin typeface="Arial"/>
              <a:cs typeface="Arial"/>
            </a:endParaRPr>
          </a:p>
          <a:p>
            <a:pPr marL="12700" marR="11430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ofrecidas visitas similares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hospedaje  podrá ser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Izmir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Kuşadası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marR="3440429">
              <a:lnSpc>
                <a:spcPts val="1610"/>
              </a:lnSpc>
              <a:spcBef>
                <a:spcPts val="75"/>
              </a:spcBef>
              <a:tabLst>
                <a:tab pos="159448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	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</a:t>
            </a:r>
            <a:r>
              <a:rPr sz="1400" spc="3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  Especial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U$ 1.149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U$ 1.147 -U$ 1969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62865" indent="-508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-U$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marL="12700" marR="3954145" indent="50165">
              <a:lnSpc>
                <a:spcPct val="1914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110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 marR="8255">
              <a:lnSpc>
                <a:spcPts val="1610"/>
              </a:lnSpc>
              <a:spcBef>
                <a:spcPts val="5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encantos turcos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 danza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vientre, simplemente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sensacional.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8315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129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ilimitadas.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Así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un 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globo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225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ano)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375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</a:t>
            </a:r>
            <a:r>
              <a:rPr sz="12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MAY,SEP,OCT)</a:t>
            </a:r>
            <a:endParaRPr sz="12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hermoso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amanecer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uno de 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 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alcanzado 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metros, permanece allí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20-30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luego  desciende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(Operación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 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b="1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“CHIOS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b="1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ISLA</a:t>
            </a:r>
            <a:r>
              <a:rPr sz="1400" b="1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GRIEGA”</a:t>
            </a:r>
            <a:r>
              <a:rPr sz="1400" b="1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KUŞADASI/IZMIR</a:t>
            </a:r>
            <a:r>
              <a:rPr sz="14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(DÍAS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7,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8)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115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EUR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</a:t>
            </a:r>
            <a:endParaRPr sz="1400">
              <a:latin typeface="Arial"/>
              <a:cs typeface="Arial"/>
            </a:endParaRPr>
          </a:p>
          <a:p>
            <a:pPr marL="12700" marR="8890" algn="just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Çesme. Despues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migración, partimos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Chios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conecer: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Mástic,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villa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Mesta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calles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laberínticas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bizantina, Pyrgi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casas decoradas 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murales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dibujados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negro  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blanco,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playa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Mavra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Empoios.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 Cesme,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 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entero guiada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ida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ferryboat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de habla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el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vehículos con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04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Cenas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20"/>
              </a:lnSpc>
              <a:spcBef>
                <a:spcPts val="65"/>
              </a:spcBef>
              <a:buChar char="▪"/>
              <a:tabLst>
                <a:tab pos="16510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 incluidos: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CAPADOCIA / IZMIR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ESTANBUL  (Política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equipaje 15kg por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Char char="▪"/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 NO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69545" indent="-156845" algn="just">
              <a:lnSpc>
                <a:spcPts val="1614"/>
              </a:lnSpc>
              <a:buChar char="▪"/>
              <a:tabLst>
                <a:tab pos="17018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 días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llegada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50235" y="347471"/>
            <a:ext cx="3967479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Aaron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0936" y="1324609"/>
          <a:ext cx="6411210" cy="2635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565150" marR="329565" indent="-227329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768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924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27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73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719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480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61662"/>
            <a:ext cx="6674484" cy="554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827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13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en los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itinerario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 aeropuertos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arriba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5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323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Dólares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0480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acomodación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una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20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31 de agosto se aplica suplemento en la Categoría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31775" marR="229235" algn="ctr">
              <a:lnSpc>
                <a:spcPts val="162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 DESDE ENERO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2021 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MARZO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2022.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76225" marR="269875" algn="ctr">
              <a:lnSpc>
                <a:spcPct val="958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 DEL 31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DICIEMBRE 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AÑO NUEVO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CONSULTE  CONDICIONES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484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1945005">
              <a:lnSpc>
                <a:spcPct val="100000"/>
              </a:lnSpc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800" b="1" u="heavy" dirty="0">
                <a:solidFill>
                  <a:srgbClr val="17375E"/>
                </a:solidFill>
                <a:latin typeface="Arial"/>
                <a:cs typeface="Arial"/>
              </a:rPr>
              <a:t>TODO</a:t>
            </a:r>
            <a:r>
              <a:rPr sz="18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17375E"/>
                </a:solidFill>
                <a:latin typeface="Arial"/>
                <a:cs typeface="Arial"/>
              </a:rPr>
              <a:t>COMENZO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63195" indent="-150495" algn="just">
              <a:lnSpc>
                <a:spcPts val="1645"/>
              </a:lnSpc>
              <a:spcBef>
                <a:spcPts val="1100"/>
              </a:spcBef>
              <a:buAutoNum type="arabicPeriod"/>
              <a:tabLst>
                <a:tab pos="16383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889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Internacional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Israel. Trámites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inmigración y aduanas.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Recepción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asistente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 hotel.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AutoNum type="arabicPeriod" startAt="2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Pastores.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José.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Partiremos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tendremos nuestra llegada triunfal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mensajera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paz, que alberga las únicas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tres religiones monoteístas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mundo,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oración especial: “Oren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 en Jerusalén;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haya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tus muros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prosperidad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dentro de tus palacios” (Sal. 122).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Scopus hacia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Olivos.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Amurallada.  Continuación hacia Getsemani,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Agonía.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AutoNum type="arabicPeriod" startAt="3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TIBERIAS/ 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por las tierras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Samaria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 de  Judea, continuamos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Tiberias viajando por el Valle del Jordán. 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Yardenit,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Bautismos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 Río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renovación del bautismo.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AutoNum type="arabicPeriod" startAt="4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NAZARET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DE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Nazaret, conoceremos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gruta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carpintería, La  Iglesia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José. Seguimos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 de Galilea,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milagro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pública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transformación del agua por el vino. Posibilidades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misa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matrimonios.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dirigimos 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Santuarios  del Lago. Visita del Monte de las Bienaventuranzas, lugar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llevó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Sermón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Llegaremos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Tabgha, 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Milagro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Cafarnaum.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de Pedro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Antigua  Sinagoga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predico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Jesús. Primado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Pedro.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AutoNum type="arabicPeriod" startAt="5"/>
              <a:tabLst>
                <a:tab pos="16256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Haifa,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tercera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 y puerto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importante. Monte Carmelo, lugar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virgen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Carmelita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Stella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Maris.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bahía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carretera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principal 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Cesárea antigua,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Acueducto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Murallas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Medieval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Romana.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3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Recorrido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ciudad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Yaffo (Joppe).  Iglesia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Pedro.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Jerusalén.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Hebrea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Parlamento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(Knesset).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allí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Memorial Yad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Vashem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(Museo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Holocausto).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Karem, para tener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vista panorámica de los Santuarios de Visitación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María a  su Prima Isabel y Juan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20"/>
              </a:lnSpc>
              <a:buAutoNum type="arabicPeriod" startAt="6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LOS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VIA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Muro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(Muro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Lamentos),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Vía Dolorosa,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Santo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Sepulcro, 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Calvario,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Sion, Tumba del Rey David, Cenáculo, Abadía de  Dormición. Tiempo libre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caminar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callejuelas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 compras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AutoNum type="arabicPeriod" startAt="7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Ben Gurion para tomar  el vuelo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próximo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05865" marR="1203960" algn="ctr">
              <a:lnSpc>
                <a:spcPct val="961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PEREGRINACION ISRAEL (Donde Todo Comenzó)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US$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990</a:t>
            </a:r>
            <a:endParaRPr sz="1400">
              <a:latin typeface="Arial"/>
              <a:cs typeface="Arial"/>
            </a:endParaRPr>
          </a:p>
          <a:p>
            <a:pPr marL="168021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US$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6350" lvl="1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regulares en auto climatizado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nuestro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similares: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Holy Family en Belen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Golden Crown en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Royal Ramada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(2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noches)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Régimen de media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recorrido por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cruce 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fronteras.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220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80"/>
              </a:spcBef>
              <a:buAutoNum type="arabicPlain"/>
              <a:tabLst>
                <a:tab pos="45085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orden 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sin 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450215" indent="-208915">
              <a:lnSpc>
                <a:spcPts val="1530"/>
              </a:lnSpc>
              <a:buAutoNum type="arabicPlain"/>
              <a:tabLst>
                <a:tab pos="45085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varios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dobles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PROGRAMACION DONDE TODO COMENZO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/2021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MES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SALIDA DE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196338" y="2755645"/>
          <a:ext cx="2219578" cy="1897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19-25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693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OCTUBRE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36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7005" algn="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5342762"/>
            <a:ext cx="6676390" cy="440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45"/>
              </a:lnSpc>
            </a:pP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DESPUES</a:t>
            </a:r>
            <a:r>
              <a:rPr sz="20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45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TODO</a:t>
            </a:r>
            <a:r>
              <a:rPr sz="20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COMENZO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10" dirty="0">
                <a:solidFill>
                  <a:srgbClr val="17375E"/>
                </a:solidFill>
                <a:latin typeface="Arial"/>
                <a:cs typeface="Arial"/>
              </a:rPr>
              <a:t>DUBAI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  <a:spcBef>
                <a:spcPts val="1550"/>
              </a:spcBef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/DUBAI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Internacional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recepción por un asistente de habla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95800"/>
              </a:lnSpc>
              <a:buAutoNum type="arabicPeriod" startAt="2"/>
              <a:tabLst>
                <a:tab pos="212725" algn="l"/>
              </a:tabLst>
            </a:pP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Dhow (barco tradicional con cena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bordo).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Visita guiada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Explore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barrio de “Bastakya”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sus casas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torres de viento que  sirvieron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sistema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fuerte “Al Fahidi”. Cruzaremos el arroyo de Dubái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taxi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acuático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(Abra)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zocos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especias.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una vista panorámica de los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largo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carretera “Sheik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Zayed”, donde nos dirigiremos al Burj Khalifa para hacer una toma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fotos  panorámicas.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Jumeirah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encuentran los  palacios de los jeques. Parada fotográfica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Jumeirah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emblemático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Burj Al Arab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forma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vela.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Por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1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Dhow (barco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 árabe),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realizar un 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marina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Creek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comida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árabe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internacional, mientras el 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desliza por el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observan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numerosos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ciudad. Al finalizar el 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3. DUBÁI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SAFARI 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BBQ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hotel, Mañana libre.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tarde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 excursión más popular, los  Land Cruisers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personas por vehículo) los recogerán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15.00 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15.30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aproximadamente,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excitante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trayecto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fantásticas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altas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dunas.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Podrán hacer unas fotos únicas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 Árabe. Una vez que  desaparezca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detrás de las dunas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dorada, nos dirigiremos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nuestro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fresca brocheta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parrilla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cordero. 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hogueras,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tradicionales pipas de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relajantes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sonidos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música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Árabe,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invitará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tarde inolvidable Después de haber repuesto fuerzas  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suntuosa cena, una bailarina,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mostrara el antiguo arte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 del  vientre,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ski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pintarse con Henna.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encuentran refrescos,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 y café.  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sobre las 21:30.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AutoNum type="arabicPeriod" startAt="4"/>
              <a:tabLst>
                <a:tab pos="212725" algn="l"/>
              </a:tabLst>
            </a:pP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Check out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aeropuerto de Dubai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habla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próximo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u$d 352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156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auto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Millennium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Barsha o similar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con 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Safari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cena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BBQ.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 en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inglés.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Dubái.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 en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inglés.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Dubái si fuere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turismo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Dírham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 directo al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 por gastos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0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buAutoNum type="arabicPlain"/>
              <a:tabLst>
                <a:tab pos="2387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26060" indent="-213360" algn="just">
              <a:lnSpc>
                <a:spcPts val="1530"/>
              </a:lnSpc>
              <a:buAutoNum type="arabicPlain"/>
              <a:tabLst>
                <a:tab pos="2260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son cuartos dobles de 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endParaRPr sz="1800">
              <a:latin typeface="Arial"/>
              <a:cs typeface="Arial"/>
            </a:endParaRPr>
          </a:p>
          <a:p>
            <a:pPr marL="213360" indent="-200660" algn="just">
              <a:lnSpc>
                <a:spcPts val="1645"/>
              </a:lnSpc>
              <a:spcBef>
                <a:spcPts val="1560"/>
              </a:spcBef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ESTAM</a:t>
            </a:r>
            <a:r>
              <a:rPr sz="14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BUL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Aeropuerto al hotel.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50"/>
              </a:lnSpc>
              <a:buAutoNum type="arabicPeriod" startAt="2"/>
              <a:tabLst>
                <a:tab pos="21272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(tour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Bosforo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al Bosforo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típica, bella  vista del Cuerno de 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Pierre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Loti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San Jorge; visita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Suleyman el Magnífico,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 de las Especies,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fascinante</a:t>
            </a:r>
            <a:r>
              <a:rPr sz="1400" spc="-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estrecho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Bósforo.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50"/>
              </a:lnSpc>
              <a:buAutoNum type="arabicPeriod" startAt="3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(visita de la ciudad con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típica: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de los Sultanes en el Palácio Topkapı; Museo de La  Basilica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ingenieria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 el Hipodromo Romano del año 203;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  Gran Bazar. Regreso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50"/>
              </a:lnSpc>
              <a:buAutoNum type="arabicPeriod" startAt="4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952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volar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próximo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u$d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430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87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auto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Golden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Tulip Bayrampasa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noches).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Bosforo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 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 por gastos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47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3685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orden 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26060" indent="-213360" algn="just">
              <a:lnSpc>
                <a:spcPts val="1530"/>
              </a:lnSpc>
              <a:buAutoNum type="arabicPlain"/>
              <a:tabLst>
                <a:tab pos="2260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son cuartos dobles de 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800">
              <a:latin typeface="Arial"/>
              <a:cs typeface="Arial"/>
            </a:endParaRPr>
          </a:p>
          <a:p>
            <a:pPr marL="213360" indent="-200660" algn="just">
              <a:lnSpc>
                <a:spcPts val="1645"/>
              </a:lnSpc>
              <a:spcBef>
                <a:spcPts val="1555"/>
              </a:spcBef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de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45"/>
              </a:lnSpc>
              <a:buAutoNum type="arabicPeriod" startAt="2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Ciudad medio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Acrópolis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  Atenas. El Partenón, símbolo clásico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construido totalmente en  mármol blanco.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Partenón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el mayor Templo erigido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honor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diosa Atenea.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Cercano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Partenón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el pequeño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Erechthion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esculturas  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preciosas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doncellas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sosteniendo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techo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porche.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soldado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desconocido, custodiada por soldados vestidos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 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vestimenta,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Parlamento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Estadio Panathinaikon,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primeros Juegos Olímpicos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moderna. Seguidamente iremos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Academia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Universidad, tres edificios representativos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XIX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mezclada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influencia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clásica.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62255" indent="-199390" algn="just">
              <a:lnSpc>
                <a:spcPts val="1645"/>
              </a:lnSpc>
              <a:buAutoNum type="arabicPeriod" startAt="3"/>
              <a:tabLst>
                <a:tab pos="26289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ATENAS (Crucero de un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día)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El Crucero nos 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oportunidad de conocer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Golfo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Sarónico,  disfrutando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ambiente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mediterráneo,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saboreando la cocina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griega, acompañados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tradicional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popular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orquesta, cantantes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bailarines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barco.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Hydra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reina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del Sarónico. Isla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favorita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artistas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set.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pintoresco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única.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Pintoresca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isla casi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pegada al Peloponeso,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tres,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belleza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paraíso verde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limoneros y pinos.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Egina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Golfo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Sarónico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milenio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a.C.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notable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patrimonio  histórico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capital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llena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edificios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neoclásicos.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tarde. 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50"/>
              </a:lnSpc>
              <a:buAutoNum type="arabicPeriod" startAt="4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acordada traslado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participar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próximo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9137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u$d 605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385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auto de lujo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nuestro personal de habla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Zafolia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visita panorámica de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de habla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Hydra, Poros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bordo sin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Grecia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de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387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26060" indent="-213360" algn="just">
              <a:lnSpc>
                <a:spcPts val="1530"/>
              </a:lnSpc>
              <a:buAutoNum type="arabicPlain"/>
              <a:tabLst>
                <a:tab pos="2260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son cuartos dobles de 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endParaRPr sz="1800">
              <a:latin typeface="Arial"/>
              <a:cs typeface="Arial"/>
            </a:endParaRPr>
          </a:p>
          <a:p>
            <a:pPr marL="213360" indent="-200660" algn="just">
              <a:lnSpc>
                <a:spcPts val="1645"/>
              </a:lnSpc>
              <a:spcBef>
                <a:spcPts val="1550"/>
              </a:spcBef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FIUMICCINO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Bienvenido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chofer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columna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punto de encontró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Terminal T3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servicio compartido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 hotel. Resto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 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AutoNum type="arabicPeriod" startAt="2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ROMA (City</a:t>
            </a:r>
            <a:r>
              <a:rPr sz="1400" b="1" spc="-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tour)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del desayuno en el hotel,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acérquense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de las paradas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On/Hop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Off Gray Line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Love Rome City Tour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descubran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belleza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creándose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propio itinerario. Nuestros buses rosados están operativos todo el día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llevarán por la 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los 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celebres monumentos.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bordo, una guía audio les contará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historia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eterna, enriqueciendo  vuestra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experiencia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nuestra maravillosa ciudad. Regreso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cuenta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50"/>
              </a:lnSpc>
              <a:buAutoNum type="arabicPeriod" startAt="3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relajado explorando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maravillas de Roma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3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tu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9484857"/>
            <a:ext cx="20427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ritmo.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45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>
              <a:lnSpc>
                <a:spcPts val="1650"/>
              </a:lnSpc>
              <a:buAutoNum type="arabicPeriod" startAt="4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ROMA /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952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próximo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 de nuestros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482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132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6985" lvl="1" indent="-228600" algn="just">
              <a:lnSpc>
                <a:spcPts val="1610"/>
              </a:lnSpc>
              <a:spcBef>
                <a:spcPts val="14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compartido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aeropuerto de Fiumicino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Ciampino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válida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6:00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20:59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9:45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23:45,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rangos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aplicado 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suplemento).</a:t>
            </a:r>
            <a:endParaRPr sz="1400">
              <a:latin typeface="Arial"/>
              <a:cs typeface="Arial"/>
            </a:endParaRPr>
          </a:p>
          <a:p>
            <a:pPr marL="469900" marR="6985" lvl="1" indent="-228600">
              <a:lnSpc>
                <a:spcPts val="1610"/>
              </a:lnSpc>
              <a:spcBef>
                <a:spcPts val="9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alojamiento en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similar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(habitación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standard)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 desayuno.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Love Rome City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Off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Italia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de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9748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orden de las visitas,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contenido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170815" indent="-158115">
              <a:lnSpc>
                <a:spcPts val="1530"/>
              </a:lnSpc>
              <a:buAutoNum type="arabicPlain"/>
              <a:tabLst>
                <a:tab pos="17145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 dobles de dos camas con  </a:t>
            </a:r>
            <a:r>
              <a:rPr sz="1400" spc="3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2000" b="1" u="heavy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endParaRPr sz="2000">
              <a:latin typeface="Arial"/>
              <a:cs typeface="Arial"/>
            </a:endParaRPr>
          </a:p>
          <a:p>
            <a:pPr marL="163195" indent="-150495">
              <a:lnSpc>
                <a:spcPts val="1645"/>
              </a:lnSpc>
              <a:spcBef>
                <a:spcPts val="1545"/>
              </a:spcBef>
              <a:buFont typeface="Arial"/>
              <a:buAutoNum type="arabicPeriod"/>
              <a:tabLst>
                <a:tab pos="16383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Internacional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Cairo. Recepción,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 hotel. Alojamiento en el hotel en El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61925" indent="-149225">
              <a:lnSpc>
                <a:spcPts val="1645"/>
              </a:lnSpc>
              <a:buFont typeface="Arial"/>
              <a:buAutoNum type="arabicPeriod" startAt="2"/>
              <a:tabLst>
                <a:tab pos="16256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(D/A)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 realizaremos una visita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2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Guiza: Keops,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Kefren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Mecerinos, el conjunto arquitectónico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de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Antiguo.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Admiraremos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Esfinge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cabeza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humana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atribuida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rey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Kefren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cuerpo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león 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Kefren. 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restaurante típico,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tarde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Menfis, (museo al aire libre donde podremos admirar varias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estaturas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9090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139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colosales de Ramses II,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esfinge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otros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arqueológicos).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Continuaremos nuestras visitas de hoy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conociendo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Necrópolis de Sakkara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escalonada, (fue un importante centro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culto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producían gran  cantidad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momias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animales.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Destaca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Imnotep,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mundo, diseñó para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faraón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Zoser,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diseño  revolucionario,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escalonada,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primera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grandes dimensiones).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Font typeface="Arial"/>
              <a:buAutoNum type="arabicPeriod" startAt="3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(D/A)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 realizaremos una visita cultural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Saladino,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declarada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Patrimonio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Humanidad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cuenta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Mohamed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“mezquita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alabastro”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Egipcio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Antigüedades,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se encuentra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de Tutankamon.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hoy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Copto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 San Sergio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refugió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Sagrada familia, Almuerzo en un restaurante típico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tiempo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compras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mercado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Khalili,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 al hotel.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61925" indent="-149225" algn="just">
              <a:lnSpc>
                <a:spcPts val="1645"/>
              </a:lnSpc>
              <a:buFont typeface="Arial"/>
              <a:buAutoNum type="arabicPeriod" startAt="4"/>
              <a:tabLst>
                <a:tab pos="16256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Traslado al aeropuerto internacional,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participar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 próximo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246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u$d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noches en El Cairo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día entero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Pirámides, (sin entrar al interior de las</a:t>
            </a:r>
            <a:r>
              <a:rPr sz="1400" spc="1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pirámides).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Memfis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Sakkara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típico.</a:t>
            </a:r>
            <a:endParaRPr sz="1400">
              <a:latin typeface="Arial"/>
              <a:cs typeface="Arial"/>
            </a:endParaRPr>
          </a:p>
          <a:p>
            <a:pPr marL="469900" marR="8255" lvl="1" indent="-228600" algn="just">
              <a:lnSpc>
                <a:spcPct val="9610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incluye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 de Saladino, El Museo  de antigüedad, El Cairo viejo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 el museo copto)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  El Kahlili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out en coches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aire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 hispana durante las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 P.P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$30.00.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mencionada en el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propinas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USD por persona excluyendo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guía).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vuelos 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343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5031105"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R="923925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07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  <a:spcBef>
                <a:spcPts val="1550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2.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AMMAN/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MADABA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MONTE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NEBO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SHOBAK(PANORÁM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ICO)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importante 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“Mont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está enclavado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frutales.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VISITA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(DÍA</a:t>
            </a:r>
            <a:r>
              <a:rPr sz="1400" b="1" spc="-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cine 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4.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/ PEQUEÑA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 AMMAN (VUELO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PARTIR DE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b="1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20:00HRS)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spc="3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 rosadas de este desierto,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posee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687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 proporcionado por los macizos graníticos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de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 520   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(llegando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Jueves)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120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 días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hacerlo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privado: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u$d  560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469900" marR="6985" indent="-228600">
              <a:lnSpc>
                <a:spcPts val="1610"/>
              </a:lnSpc>
              <a:spcBef>
                <a:spcPts val="14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56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 Tyche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  <a:p>
            <a:pPr marL="469900" marR="6985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autocares modernos 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chofer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7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el 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Jeep 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4x4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beduino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colectivo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(5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entran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salen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juntos).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enfermedad,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o salida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terrestres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mencionado en 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8389" y="7408036"/>
            <a:ext cx="172085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2207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R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CI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	Q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7422260"/>
            <a:ext cx="4824730" cy="41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10"/>
              </a:lnSpc>
              <a:tabLst>
                <a:tab pos="434975" algn="l"/>
                <a:tab pos="1092835" algn="l"/>
                <a:tab pos="1495425" algn="l"/>
                <a:tab pos="3143250" algn="l"/>
                <a:tab pos="3773170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	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DUD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	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	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NT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CT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RN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OS	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NT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	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CU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ALQ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IER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NECESITE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DUDAS QUE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8022208"/>
            <a:ext cx="140208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cordial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saludo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45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RAICES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LA FE/</a:t>
            </a:r>
            <a:r>
              <a:rPr sz="2000" b="1" u="heavy" spc="-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2021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Peregrinación a Egipto, Sinaí, Petra e</a:t>
            </a:r>
            <a:r>
              <a:rPr sz="2000" b="1" u="heavy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marL="128270" marR="123825" algn="ctr">
              <a:lnSpc>
                <a:spcPts val="1839"/>
              </a:lnSpc>
              <a:spcBef>
                <a:spcPts val="85"/>
              </a:spcBef>
            </a:pP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Egipto con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600" b="1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Nilo,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el monte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Sinai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donde Moisés  recibió </a:t>
            </a:r>
            <a:r>
              <a:rPr sz="1600" b="1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tablas de la ley, la ciudad rosa de Petra, la Tierra Santa,  peregrinando por la </a:t>
            </a:r>
            <a:r>
              <a:rPr sz="1600" b="1" spc="-15" dirty="0">
                <a:solidFill>
                  <a:srgbClr val="17375E"/>
                </a:solidFill>
                <a:latin typeface="Arial"/>
                <a:cs typeface="Arial"/>
              </a:rPr>
              <a:t>via</a:t>
            </a:r>
            <a:r>
              <a:rPr sz="1600" b="1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17375E"/>
                </a:solidFill>
                <a:latin typeface="Arial"/>
                <a:cs typeface="Arial"/>
              </a:rPr>
              <a:t>Dolorosa.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361950" indent="-299085" algn="just">
              <a:lnSpc>
                <a:spcPts val="1645"/>
              </a:lnSpc>
              <a:buAutoNum type="arabicPeriod"/>
              <a:tabLst>
                <a:tab pos="3625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Internacional de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por nuestro personal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 del visado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aduana. Traslado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309880" indent="-297180" algn="just">
              <a:lnSpc>
                <a:spcPts val="1645"/>
              </a:lnSpc>
              <a:buAutoNum type="arabicPeriod" startAt="2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PIRAMIDES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Gizeh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(Keops, Kefren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Micerinos)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Esfinge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Kefrén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visita del Museo de Arte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Faraónico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Barrio Copto. Traslado al hotel.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309880" indent="-297180" algn="just">
              <a:lnSpc>
                <a:spcPts val="1650"/>
              </a:lnSpc>
              <a:buAutoNum type="arabicPeriod" startAt="3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ASWAN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(en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avión)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prevista, traslado al Aeropuerto de El 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el 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destino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Aswan.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capital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Nubia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Presa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Obelisco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Inacabado. Traslado al barco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almuerzo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visita 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Mercado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Aswan. Regreso al barco.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noche 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312420" indent="-299720" algn="just">
              <a:lnSpc>
                <a:spcPts val="1645"/>
              </a:lnSpc>
              <a:buAutoNum type="arabicPeriod" startAt="4"/>
              <a:tabLst>
                <a:tab pos="31305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ASWAN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KOM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OMBO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EDFU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 del crucero. Paseo en falucas típicas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río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Nilo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alrededor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Islas de Aswan. Navegación hacia 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para</a:t>
            </a:r>
            <a:r>
              <a:rPr sz="1400" spc="-2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 Templo de Sobek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Haroeris en 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Navegación hacia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Edfu.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09880" indent="-297180" algn="just">
              <a:lnSpc>
                <a:spcPts val="1645"/>
              </a:lnSpc>
              <a:buAutoNum type="arabicPeriod" startAt="5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EDFU / ESNA /</a:t>
            </a:r>
            <a:r>
              <a:rPr sz="14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LUXOR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bordo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crucero. Visita del Templo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Edfu.  Navegación hacia Luxor, dependiendo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Luxor, visita de los  Magníficos Templos de Karnak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Hagag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data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sigo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d.c. Regreso al barco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 algn="just">
              <a:lnSpc>
                <a:spcPts val="1645"/>
              </a:lnSpc>
              <a:buAutoNum type="arabicPeriod" startAt="6"/>
              <a:tabLst>
                <a:tab pos="31178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LUXOR /</a:t>
            </a:r>
            <a:r>
              <a:rPr sz="1400" b="1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bordo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y desembarque.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del Valle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Reyes, el  Templo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Reina Hatshepsute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Colosos de Memnon.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indicada,  traslado al Aeropuerto de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 algn="just">
              <a:lnSpc>
                <a:spcPts val="1645"/>
              </a:lnSpc>
              <a:buAutoNum type="arabicPeriod" startAt="7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SINAI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SANTA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CATARINA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indicada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despedirnos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y seguir la ruta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Pueblo Hebreo en su Éxodo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Rojo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llegar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pies del Monte Sinai,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acampó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Pueblo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Israel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Catarina 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  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 actividad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preparatoria para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subida del 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Moisés.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09880" indent="-297180" algn="just">
              <a:lnSpc>
                <a:spcPts val="1645"/>
              </a:lnSpc>
              <a:buAutoNum type="arabicPeriod" startAt="8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SANTA CATARINA / TABA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EILATH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ARABA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AQABA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primera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madrugada, subida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Sinaí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pie), después de bajar,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del Monasterio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Catalina (Según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disponibilidad).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indicada,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continuamos por el desierto del Sinaí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bellísimo Mar Rojo hasta Taba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frontera, breve  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Eilat, continuando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de  Araba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Jordania. Luego de tramitar los arreglos fronterizos correspondientes, 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Aqaba. 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2420" indent="-299720" algn="just">
              <a:lnSpc>
                <a:spcPts val="1645"/>
              </a:lnSpc>
              <a:spcBef>
                <a:spcPts val="5"/>
              </a:spcBef>
              <a:buAutoNum type="arabicPeriod" startAt="9"/>
              <a:tabLst>
                <a:tab pos="31305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PETRA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 y salida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Petra.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Recorrido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desfiladero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penetrando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Nabateos desde el tercer siglo A.C. Visita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impresionantes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 como por ejemplo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"El Khazne"(tumba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 rey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Nabateo),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tumbas,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obeliscos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Madhbah).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Continuando hacia Amman, visitando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Madaba, ciudad  antigua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bizantina donde veremos el antiguo mosaico del mapa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tierra santa y  las ruinas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lugares históricos.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continúa alrededor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10kms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Monte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Nebo,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Moisés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prometida.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disfrutaremos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magnifica vista panorámica del valle del Jordán, Jericó, Mar Muerto. Llegada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Amman,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2420" indent="-299720" algn="just">
              <a:lnSpc>
                <a:spcPts val="1645"/>
              </a:lnSpc>
              <a:buAutoNum type="arabicPeriod" startAt="10"/>
              <a:tabLst>
                <a:tab pos="31305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ALEMBY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JERICO/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dirigirnos 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Puente Alemby.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Trámites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visado, inmigración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aduanas.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Mar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bano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saladas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curativas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aguas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fenómeno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en nivel del mar,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bajo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 Continuacion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Jerico,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para visitar el árbol de Zaqueo, pudiéndose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apreciar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camino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Tentaciones. Continuacion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Belen.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Vista del Campo de los Pastores. Visita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Llegada 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 algn="just">
              <a:lnSpc>
                <a:spcPts val="1645"/>
              </a:lnSpc>
              <a:spcBef>
                <a:spcPts val="5"/>
              </a:spcBef>
              <a:buAutoNum type="arabicPeriod" startAt="11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Partiremos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tendremos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 triunfal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mensajera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paz, que alberga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únicas tres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religiones  monoteístas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mundo,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oración especial: “Oren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 en Jerusalén;  Que haya paz dentro de tus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muros y prosperidad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tus palacios” (Sal. 122).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Vía el 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Scopus hacia el Monte de los Olivos. Panorama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Santa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Amurallada.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Gethsemani,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Agonía.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07185"/>
            <a:ext cx="6677025" cy="8403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1645"/>
              </a:lnSpc>
              <a:buAutoNum type="arabicPeriod" startAt="12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Belen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por las tierras de Samaria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Judea,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Tiberias viajando por el Valle del  Jordan.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Yardenit,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Bautismos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Río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renovacion del bautismo.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309880" indent="-297180" algn="just">
              <a:lnSpc>
                <a:spcPts val="1650"/>
              </a:lnSpc>
              <a:buAutoNum type="arabicPeriod" startAt="13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GALILEA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DE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Nazaret, conoceremos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encuentran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gruta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carpintería, La  Iglesia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José. Seguimos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 de Galilea,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milagro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pública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Jesús,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transformación del agua por el vino. Posibilidades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misa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matrimonios.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dirigimos 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Santuarios  del Lago.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Bienaventuranzas, lugar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Sermón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Llegaremos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Tabgha, 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Milagro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Cafarnaum.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de Pedro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Antigua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predico Jesús. Primado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Pedro.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 en barco por el Mar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 algn="just">
              <a:lnSpc>
                <a:spcPts val="1645"/>
              </a:lnSpc>
              <a:buAutoNum type="arabicPeriod" startAt="14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Haifa, tercera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 y puerto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importante. Monte Carmelo, lugar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virgen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Carmelita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Stella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Maris. Vista panorámica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bahía de Haifa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Templo Bahai.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carretera principal de Israel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Cesárea antigua,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Acueducto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Murallas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Medieval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Romana.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Tel Aviv.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Recorrido panoramico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Yaffo (Joppe).  Iglesia de San Pedro.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Jerusalén.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Hebrea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Parlamento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(Knesset).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allí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Memorial Yad Vashem. (Museo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Holocausto).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Karem,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ver una vista panoramica de los Santuarios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Visitación de María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Isabel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Juan Bautista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20"/>
              </a:lnSpc>
              <a:buAutoNum type="arabicPeriod" startAt="15"/>
              <a:tabLst>
                <a:tab pos="32702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MURO DE LOS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</a:t>
            </a:r>
            <a:r>
              <a:rPr sz="1400" spc="3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Lamentos),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Sepulcro, Monte Calvario, Monte Sion, Tumba del Rey David, Cenáculo,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Abadía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Dormición. Tiempo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caminar por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callejuelas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antigua, compras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paseos. 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 algn="just">
              <a:lnSpc>
                <a:spcPts val="1645"/>
              </a:lnSpc>
              <a:buAutoNum type="arabicPeriod" startAt="16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Ben Gurion para  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07185"/>
            <a:ext cx="6673215" cy="848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PEREGRINACION EGIPTO,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SINAI,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PETRA,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AMMAN,</a:t>
            </a:r>
            <a:r>
              <a:rPr sz="1400" b="1" u="heavy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  <a:p>
            <a:pPr marL="455930">
              <a:lnSpc>
                <a:spcPts val="159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 NETOS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 EN HABITACION 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2315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US$</a:t>
            </a:r>
            <a:r>
              <a:rPr sz="20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2.990</a:t>
            </a:r>
            <a:endParaRPr sz="2000">
              <a:latin typeface="Arial"/>
              <a:cs typeface="Arial"/>
            </a:endParaRPr>
          </a:p>
          <a:p>
            <a:pPr marL="1624965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sencilla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US$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635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en auto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climatizado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cada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2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similares: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Barcelo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-Aswan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M/S Nile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Barcelo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 Hotel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Wady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Raha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Catarina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City Tower en 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 Space en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Holy Family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Golden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Crown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Royal Ramada en Jerusalem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Régimen de Media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recorrido por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 de crucero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Asw/Lxr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régimen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tickets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avion, Cairo-Aswan,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Luxor-Cairo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visitas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como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sigue: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Luxor: Valle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reyes, templo de Hatshepsut, colosos de Memnon,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Karnak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Edfu: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Edfu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de Kom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Aswan: Alta presa, obelisco inacabado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felucas.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incluyendo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tres pirámides,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esfinge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valle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incluyendo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Saladino,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Mohamed Ali sin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9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Subida al monte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camellos)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al monasterio de Santa  Catalina.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7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Egipto, Jordania,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fuere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Camellos 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subida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monte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Sinaí.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3918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interior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a la sala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momias en el museo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 fuera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cruce 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fronteras.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8257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 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89560" indent="-276860">
              <a:lnSpc>
                <a:spcPts val="1530"/>
              </a:lnSpc>
              <a:buAutoNum type="arabicPlain"/>
              <a:tabLst>
                <a:tab pos="29019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varios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 adicional, es decir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 triples de tres camas separadas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PROGRAMACION RAICES DE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FE /2021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67688" y="4462906"/>
          <a:ext cx="5219141" cy="213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marL="3810" algn="ctr">
                        <a:lnSpc>
                          <a:spcPts val="1575"/>
                        </a:lnSpc>
                      </a:pPr>
                      <a:r>
                        <a:rPr sz="1400" b="1" u="heavy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b="1" u="heavy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LLEGADA  </a:t>
                      </a:r>
                      <a:r>
                        <a:rPr sz="1400" b="1" u="heavy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400" b="1" u="heavy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EGIPTO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u="heavy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SALIDA DE</a:t>
                      </a:r>
                      <a:r>
                        <a:rPr sz="1400" b="1" u="heavy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ISRAEL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1905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381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ABRIL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1905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JUNIO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381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613">
                <a:tc>
                  <a:txBody>
                    <a:bodyPr/>
                    <a:lstStyle/>
                    <a:p>
                      <a:pPr marL="1905"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1905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OCTUBRE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836">
                <a:tc>
                  <a:txBody>
                    <a:bodyPr/>
                    <a:lstStyle/>
                    <a:p>
                      <a:pPr marL="3175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40155" y="7221092"/>
            <a:ext cx="6082030" cy="822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CONTACTARNOS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CUALQUIER ACLARACION QUE  NECESITE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cordial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saludo.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086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 ENCUENTRO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CIVILIZACIONES/2021</a:t>
            </a:r>
            <a:endParaRPr sz="2000">
              <a:latin typeface="Arial"/>
              <a:cs typeface="Arial"/>
            </a:endParaRPr>
          </a:p>
          <a:p>
            <a:pPr marL="707390" marR="704850" algn="ctr">
              <a:lnSpc>
                <a:spcPts val="1610"/>
              </a:lnSpc>
              <a:spcBef>
                <a:spcPts val="80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PEREGRINACIÓN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A EGIPTO,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SINAI,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PETRA,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ISRAEL, 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DUBAI,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ESTAMBUL,</a:t>
            </a:r>
            <a:r>
              <a:rPr sz="1400" b="1" u="heavy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al Egipto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crucero por el Nilo,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Sinai donde Moises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recibió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tablas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ley,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 de Petra,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peregrinando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futuro,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“Gran Bazar”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Hidra, Poros, Egina con 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800"/>
              </a:lnSpc>
              <a:buAutoNum type="arabicPeriod"/>
              <a:tabLst>
                <a:tab pos="33147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por nuestro personal en los trámites del visado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aduana. Traslado 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 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  <a:buAutoNum type="arabicPeriod"/>
              <a:tabLst>
                <a:tab pos="33464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PIRAMIDES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Buffet.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Pirámides de Gizeh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(Keops,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Micerinos)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Esfinge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del Valle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visita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Arte Faraónico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Barrio Copto. Traslado al hotel. 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7375E"/>
              </a:buClr>
              <a:buFont typeface="Arial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buAutoNum type="arabicPeriod"/>
              <a:tabLst>
                <a:tab pos="30861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ASWAN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avión)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prevista, traslado al  Aeropuerto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Aswan.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Nubia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Alta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Obelisco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Inacabado.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tarde, visita al Mercado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Aswan. Regreso al barco.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 noche</a:t>
            </a:r>
            <a:r>
              <a:rPr sz="1400" spc="-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000"/>
              </a:lnSpc>
              <a:buAutoNum type="arabicPeriod"/>
              <a:tabLst>
                <a:tab pos="32385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ASWAN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KOM OMBO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EDFU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Completa a bordo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falucas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por el río Nilo alrededor de las Islas de Aswan. Navegación hacia  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Templo de Sobek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Haroeris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Navegación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Edfu.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/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000"/>
              </a:lnSpc>
              <a:buAutoNum type="arabicPeriod"/>
              <a:tabLst>
                <a:tab pos="30099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EDFU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ESNA</a:t>
            </a:r>
            <a:r>
              <a:rPr sz="1400" b="1" spc="-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LUXOR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Edfu. Navegación hacia Luxor,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dependiendo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Karnak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Abul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Hagag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data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d.c. Regreso al barco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  <a:buAutoNum type="arabicPeriod"/>
              <a:tabLst>
                <a:tab pos="30988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LUXOR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 del 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desembarque. Visita del Valle  de los Reyes, 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Reina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Hatshepsute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Colosos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Memnon.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indicada, traslado al Aeropuerto de Luxor para tomar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900"/>
              </a:lnSpc>
              <a:buAutoNum type="arabicPeriod" startAt="7"/>
              <a:tabLst>
                <a:tab pos="31623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SINAI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SANTA CATARINA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buffet.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hora indicada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despedirnos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Pueblo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Hebreo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Éxodo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Prometida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Rojo hasta llegar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Sinai,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acampó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Pueblo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Catarina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actividad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preparatoria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subida del Monte de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Moisés.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7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  <a:buAutoNum type="arabicPeriod" startAt="7"/>
              <a:tabLst>
                <a:tab pos="31305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SANTA CATARINA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EILATH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ARABA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AQABA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madrugada, subida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Monte Sinaí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(a pie),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bajar,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del Monasterio de Santa Catalina (Según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disponibilidad).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indicada, continuamos por el desierto del Sinaí bordeando el bellísimo Mar</a:t>
            </a:r>
            <a:r>
              <a:rPr sz="1400" spc="-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Rojo  hasta Taba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breve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vista  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Eilat, continuando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de Araba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de tramitar los arreglos fronterizos correspondientes,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Aqaba. Llegada,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7375E"/>
              </a:buClr>
              <a:buFont typeface="Arial"/>
              <a:buAutoNum type="arabicPeriod" startAt="7"/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buAutoNum type="arabicPeriod" startAt="7"/>
              <a:tabLst>
                <a:tab pos="33464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PETRA / MADABA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NEBO 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salida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Petra. Recorrido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pie por un desfiladero penetrando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antigua 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Nabateos desde el tercer siglo A.C.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  monumentos esculpidos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 rosa como por ejemplo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"El</a:t>
            </a:r>
            <a:r>
              <a:rPr sz="1400" spc="-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Khazne"(tumba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rey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Nabateo),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tumbas,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obeliscos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(al Madhbah). Continuando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Amman, visitando en 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Madaba,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bizantina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 veremos el antiguo mosaico del mapa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ruinas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 históricos.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continúa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alrededor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10kms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Moisés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 prometida.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disfrutaremos 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magnifica vista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valle del Jordán, Jericó, Mar Muerto.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Amman,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7"/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  <a:buAutoNum type="arabicPeriod" startAt="7"/>
              <a:tabLst>
                <a:tab pos="32067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ALEMBY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buffet. Visita panorámica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dirigirnos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Puente Alemby. Trámites de  visado, inmigración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aduanas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continuar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Belen.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7375E"/>
              </a:buClr>
              <a:buFont typeface="Arial"/>
              <a:buAutoNum type="arabicPeriod" startAt="7"/>
            </a:pPr>
            <a:endParaRPr sz="135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900"/>
              </a:lnSpc>
              <a:buAutoNum type="arabicPeriod" startAt="7"/>
              <a:tabLst>
                <a:tab pos="32258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Belén.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del  Campo de los Pastores.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Nacimiento,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Capillas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Vía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Scopus hacia el Monte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Olivos. Panorama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Basílica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Agonía.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7"/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900"/>
              </a:lnSpc>
              <a:buAutoNum type="arabicPeriod" startAt="7"/>
              <a:tabLst>
                <a:tab pos="32258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 Belen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Judea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  y luego,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baño en las saladas aguas de este fenómeno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Tiberias viajando por el Valle del Jordan. Visita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149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Yardenit,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Galilea,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Bautismos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Río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renovacion del bautismo.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  <a:buAutoNum type="arabicPeriod" startAt="13"/>
              <a:tabLst>
                <a:tab pos="31940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DE GALILEA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conoceremos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encuentran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gruta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La carpintería, La Iglesia de San José.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Seguimos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 de Galilea,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primer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milagro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 pública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transformación del agua por el vino. Posibilidades de celebrar una misa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renovación de los matrimonios.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dirigimos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Santuarios del Lago.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Bienaventuranzas, lugar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llevó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Llegaremos a Tabgha, 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Milagro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Cafarnaum.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de Pedro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Sinagoga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predico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Jesús. Primado de Pedro. Paseo en barco por el Mar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Galilea.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7375E"/>
              </a:buClr>
              <a:buFont typeface="Arial"/>
              <a:buAutoNum type="arabicPeriod" startAt="13"/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buAutoNum type="arabicPeriod" startAt="13"/>
              <a:tabLst>
                <a:tab pos="3117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 buffet.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tercera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 Carmelo, lugar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virgen del Carmen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Stella Maris. Vista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bahía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Templo Bahai.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carretera principal de 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Cesárea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Acueducto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Medieval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Romana.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Recorrido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panoramico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Yaffo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(Joppe).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Pedro.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 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Jerusalém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Nueva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Hebrea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Jerusalén, el Parlamento (Knesset). De allí hacia el Memorial Yad  Vashem.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Holocausto).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Ein Karem,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ver una vista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Santuarios de Visitación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su Prima Isabel y Juan  Bautista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7375E"/>
              </a:buClr>
              <a:buFont typeface="Arial"/>
              <a:buAutoNum type="arabicPeriod" startAt="13"/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buAutoNum type="arabicPeriod" startAt="13"/>
              <a:tabLst>
                <a:tab pos="31623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 Salida. Salida hacia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Occidental (Muro de los Lamentos),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Santo Sepulcro,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Calvario,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Sion, Tumba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David, Cenáculo, Abadía de Dormición. Tiempo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 para caminar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las callejuelas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compras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AutoNum type="arabicPeriod" startAt="13"/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  <a:buAutoNum type="arabicPeriod" startAt="13"/>
              <a:tabLst>
                <a:tab pos="33782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DUBAI.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aeropuerto de Ben Gurion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futuro Dubai.  Llegada al aeropuerto Internacional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recepción por un asistente de habla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7375E"/>
              </a:buClr>
              <a:buFont typeface="Arial"/>
              <a:buAutoNum type="arabicPeriod" startAt="13"/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buAutoNum type="arabicPeriod" startAt="13"/>
              <a:tabLst>
                <a:tab pos="33591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Dhow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(barco tradicional con cena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bordo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 en el hotel. Visita guiada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 de medio día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Dubái.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Explore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barrio de “Bastakya” con 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torres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viento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787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5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Isaias</a:t>
            </a:r>
            <a:endParaRPr sz="2000">
              <a:latin typeface="Arial"/>
              <a:cs typeface="Arial"/>
            </a:endParaRPr>
          </a:p>
          <a:p>
            <a:pPr marL="23622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Miércoles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 marL="12700" marR="5715" indent="50165" algn="just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 Gurion. Asistencia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representante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Alojamiento en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MASADA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MUERTO.</a:t>
            </a:r>
            <a:endParaRPr sz="1400">
              <a:latin typeface="Arial"/>
              <a:cs typeface="Arial"/>
            </a:endParaRPr>
          </a:p>
          <a:p>
            <a:pPr marL="12700" marR="5715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Salida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cable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carril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fortificación  de los judíos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Herodes y la Sinagoga. Vista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3- VIERNES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allí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continuaremos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Vashem.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 Capillas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Rey David,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Ultima Cena),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Abadía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Dormición.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 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SAFED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vía Desierto de Judea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Samaria. Durante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una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Tentaciones. Viajaremos  atraves del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Beit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principales ciudades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decápolis griega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cuya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importancia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estratégica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debido a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ubicación geográfica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sirvieron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sistema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natural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fuerte “Al Fahidi”. Cruzaremos el arroyo de Dubái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taxi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acuático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(Abra)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zocos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especias.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una vista panorámica de los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largo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carretera “Sheik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Zayed”, donde nos dirigiremos al Burj Khalifa para hacer una toma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fotos  panorámicas.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Jumeirah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encuentran los  palacios de los jeques. Parada fotográfica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Jumeirah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emblemático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Burj Al Arab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forma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vela. Regreso al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noche, traslado al 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(barco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 árabe),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realizar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crucero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marina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Creek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comida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árabe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internacional, mientras el 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desliza por el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observan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numerosos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ciudad. Al finalizar el 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800"/>
              </a:lnSpc>
              <a:buAutoNum type="arabicPeriod" startAt="18"/>
              <a:tabLst>
                <a:tab pos="34988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SAFARI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DESIERTO CON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CENA BBQ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tarde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 excursión más popular, los Land Cruisers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(6  personas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vehículo)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recogerán por el hotel entre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15.00-15.30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aproximadamente,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excitante trayecto por las fantásticas altas dunas. Podrán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unas fotos únicas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puesta del Sol Árabe. Una vez que desaparezca el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sol,  detrás de las dunas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dorada, nos dirigiremos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 en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fresca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Brocheta 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parrilla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cordero. Las hogueras, 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las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tradicionales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pipas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relajantes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sonidos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música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Árabe,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invitará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inolvidable.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Después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repuesto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fuerzas 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suntuosa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bailarina, 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mostrara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Danza del Vientre, ski por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arena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pintarse con Henna.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refrescos,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café. Regreso al hotel sobre las  21:30.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18"/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  <a:buAutoNum type="arabicPeriod" startAt="18"/>
              <a:tabLst>
                <a:tab pos="35115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Check out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Dubai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7375E"/>
              </a:buClr>
              <a:buFont typeface="Arial"/>
              <a:buAutoNum type="arabicPeriod" startAt="18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buAutoNum type="arabicPeriod" startAt="18"/>
              <a:tabLst>
                <a:tab pos="32067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(tour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por el Bosforo con 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Desayuno. Visita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Bosforo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típica, bella vista del Cuerno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San Jorge; visita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Suleyman el  Magnífico, al Bazar de las Especies,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fascinante paseo de barco por el estrecho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Bósforo.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18"/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900"/>
              </a:lnSpc>
              <a:buAutoNum type="arabicPeriod" startAt="18"/>
              <a:tabLst>
                <a:tab pos="31305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(visita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con 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 en el Palácio Topkapı;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Basilica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Sofia  que es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ingenieria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Hipodromo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famoso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Bazar. Regreso al hotel.  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02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715" algn="just">
              <a:lnSpc>
                <a:spcPct val="96100"/>
              </a:lnSpc>
              <a:buAutoNum type="arabicPeriod" startAt="22"/>
              <a:tabLst>
                <a:tab pos="3022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(IST)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 Atenas. Llegada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 elegido. 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22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buAutoNum type="arabicPeriod" startAt="22"/>
              <a:tabLst>
                <a:tab pos="31305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ATENAS (Visita de Ciudad medio dia)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Desayuno. Salida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visitando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Acrópolis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Atenas.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Partenón,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símbolo clásico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construido totalmente en mármol  blanco.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Partenón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el mayor Templo erigido en honor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diosa Atenea.</a:t>
            </a:r>
            <a:r>
              <a:rPr sz="1400" spc="-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Cercano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Partenón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el pequeño Templo de Erechthion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esculturas de  preciosas doncellas sosteniendo el techo del porche. El tour panorámico 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la Tumba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soldado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desconocido,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custodiada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soldados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vestidos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 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vestimenta,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Parlamento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Estadio Panathinaikon,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primeros Juegos Olímpicos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moderna. Seguidamente iremos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Academia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Universidad, tres edificios representativos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XIX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mezclada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influencia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clásica.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22"/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  <a:buAutoNum type="arabicPeriod" startAt="22"/>
              <a:tabLst>
                <a:tab pos="31940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ATENAS (Crucero de un día)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Desayuno. El Crucero nos 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oportunidad de  conocer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del Golfo Sarónico, disfrutando del ambiente mediterráneo,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saboreando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cocina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acompañados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popular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orquesta,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bailarines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barco.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Hydra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reina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islas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Sarónico. Isla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favorita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artistas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Jet-set. Su pintoresco puerto impresiona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única.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Pintoresca isla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pegada al Peloponeso,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 pequeña de las tres,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belleza excepcional, un paraíso verde lleno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limoneros y pinos.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Egina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La isla más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grande del Golfo Sarónico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 milenio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a.C. con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notable patrimonio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histórico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capital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llena de  edificios neoclásicos.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tarde.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AutoNum type="arabicPeriod" startAt="22"/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buAutoNum type="arabicPeriod" startAt="22"/>
              <a:tabLst>
                <a:tab pos="30734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acordada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 y 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apasionante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317500" marR="315595" algn="ctr">
              <a:lnSpc>
                <a:spcPts val="161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PEREGRINACION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EGIPTO,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SINAI,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PETRA, AMMAN,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TIERRA SANTA, 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DUBAI,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ESTAMBUL,</a:t>
            </a:r>
            <a:r>
              <a:rPr sz="1400" b="1" u="heavy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62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 NETOS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 EN HABITACION 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231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US$</a:t>
            </a:r>
            <a:r>
              <a:rPr sz="20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4.380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 sencilla: US$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1.795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6629" y="324409"/>
            <a:ext cx="6673850" cy="9149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NETO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APROXIMADO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PAX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r>
              <a:rPr sz="1400" b="1" u="heavy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INTERNOS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9455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quien los necesite-  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Aviv Dubai 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200  Dubai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120  Estambul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762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en auto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climatizado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cada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39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similares: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Barcelo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 Hotel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-Aswan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M/S Nile (3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Barcelo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Pirámides Hotel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Wady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Raha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Catarina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City Tower en 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 Space en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(1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Holy Family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Golden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Crown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Royal Ramada en Jerusalem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Millennium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Barsha en Dubai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Golden Tulip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Bayrampasa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Zafolia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Atenas (3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Régimen de Media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Egipto,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noches 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Asw/Lxr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Pensión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Dubai,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 en Estambul,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Grecia.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tickets de avion, Cairo-Aswan,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Luxor-Cairo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visitas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como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sigue:</a:t>
            </a:r>
            <a:endParaRPr sz="1400">
              <a:latin typeface="Arial"/>
              <a:cs typeface="Arial"/>
            </a:endParaRPr>
          </a:p>
          <a:p>
            <a:pPr marL="469900" marR="635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Luxor: Valle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reyes, templo de Hatshepsut, colosos de Memnon,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Karnak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Edfu: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Edfu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Kom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de Kom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Ombo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Aswan: Alta presa, obelisco inacabado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felucas.</a:t>
            </a:r>
            <a:endParaRPr sz="1400">
              <a:latin typeface="Arial"/>
              <a:cs typeface="Arial"/>
            </a:endParaRPr>
          </a:p>
          <a:p>
            <a:pPr marL="469900" marR="5715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incluyendo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tres pirámides,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esfinge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valle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2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incluyendo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egipcio,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Saladino,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Mohamed Ali sin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marR="5715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Subida al monte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camellos)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al monasterio de Santa  Catalina.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Safari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BBQ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Dhow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canales de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Dubai.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5602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ts val="164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ciudad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almuerzo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 por  el  Bosforo</a:t>
            </a:r>
            <a:r>
              <a:rPr sz="1400" spc="-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almuerzo.</a:t>
            </a:r>
            <a:endParaRPr sz="1400">
              <a:latin typeface="Arial"/>
              <a:cs typeface="Arial"/>
            </a:endParaRPr>
          </a:p>
          <a:p>
            <a:pPr marL="469900" marR="5715" indent="-228600">
              <a:lnSpc>
                <a:spcPts val="1610"/>
              </a:lnSpc>
              <a:spcBef>
                <a:spcPts val="14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Hydra, Poros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Egina con  almuerzo.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17375E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8255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Grecia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  necesario.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Camellos 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subida del monte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Sinaí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interior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a la sala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momias en el museo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 fuera del 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no mencionadas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8257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 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sin 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89560" indent="-276860">
              <a:lnSpc>
                <a:spcPts val="1530"/>
              </a:lnSpc>
              <a:buAutoNum type="arabicPlain"/>
              <a:tabLst>
                <a:tab pos="29019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varios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 adicional, es decir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 triples de tres camas separadas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PROGRAMACION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OMYD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ENCUENTRO DE CIVILIZACIONES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2021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97050" y="6147180"/>
          <a:ext cx="3961510" cy="213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9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5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u="heavy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LLEGADA  </a:t>
                      </a:r>
                      <a:r>
                        <a:rPr sz="1400" b="1" u="heavy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400" b="1" u="heavy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EGIPTO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u="heavy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SALIDA DE</a:t>
                      </a:r>
                      <a:r>
                        <a:rPr sz="1400" b="1" u="heavy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GRECIA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08/MARZO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01/ABRIL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12/ABRIL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06/MAYO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10/MAYO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03/JUNIO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14/JUNIO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08/JULIO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2540"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05/JULIO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29/JULIO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09/AGOSTO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02/SEPTIEMBRE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11/OCTUBRE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04/NOVIEMBRE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08/NOVIEMBRE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02/DECIEMBRE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41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813612" y="8495538"/>
            <a:ext cx="5935345" cy="824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DUDE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CONTACTARNOS ANTE CUALQUIER ACLARACION QUE  NECESITE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R="41275" algn="ctr">
              <a:lnSpc>
                <a:spcPct val="1000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cordial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saludo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3100" y="985265"/>
            <a:ext cx="6447790" cy="870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1330">
              <a:lnSpc>
                <a:spcPct val="10000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TRIANGULO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DORADO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  <a:spcBef>
                <a:spcPts val="1545"/>
              </a:spcBef>
              <a:buFont typeface="Arial"/>
              <a:buAutoNum type="arabicPeriod"/>
              <a:tabLst>
                <a:tab pos="24193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Internacional Ben Gurion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Israel. Trámites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inmigración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aduanas. Recepción por un asistente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 hotel.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60985" indent="-248285">
              <a:lnSpc>
                <a:spcPts val="1650"/>
              </a:lnSpc>
              <a:buFont typeface="Arial"/>
              <a:buAutoNum type="arabicPeriod" startAt="2"/>
              <a:tabLst>
                <a:tab pos="26162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21590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Belén. Vista del Campo de los Pastores. 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de San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Jerónimo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Partiremos hacia Jerusalén donde tendremos nuestra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mensajera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paz,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alberga las únicas tres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religiones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monoteístas del mundo, con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especial: “Oren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paz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Jerusalén; Que haya paz dentro de tus muros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prosperidad dentro de tus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palacios”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(Sal. 122). Vía el Monte Scopus hacia el 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Olivos.</a:t>
            </a:r>
            <a:endParaRPr sz="1400">
              <a:latin typeface="Arial"/>
              <a:cs typeface="Arial"/>
            </a:endParaRPr>
          </a:p>
          <a:p>
            <a:pPr marL="12700" marR="425450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Santa Amurallada.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Continuación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Gethsemani,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Basílica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Agonía.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61925" indent="-149225">
              <a:lnSpc>
                <a:spcPts val="1645"/>
              </a:lnSpc>
              <a:buFont typeface="Arial"/>
              <a:buAutoNum type="arabicPeriod" startAt="3"/>
              <a:tabLst>
                <a:tab pos="162560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8415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del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tierras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Samaria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 de  Judea, continuamos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 viajando por el Valle del Jordan.  Visita de Yardenit,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Bautismos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 Río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Tiempo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renovacion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bautismo.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0820" indent="-198120">
              <a:lnSpc>
                <a:spcPts val="1645"/>
              </a:lnSpc>
              <a:buFont typeface="Arial"/>
              <a:buAutoNum type="arabicPeriod" startAt="4"/>
              <a:tabLst>
                <a:tab pos="211454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DE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Nazaret, conoceremos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Basílica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gruta 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La carpintería, La  Iglesia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José. Seguimos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 de Galilea, lugar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milagro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pública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Jesús,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transformación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agua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vino.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Posibilidades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misa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renovación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matrimonios.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dirigimos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Lago. Visita del Monte de las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llevó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Sermón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Llegaremos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Tabgha,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Milagro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Panes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Peces.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Pedro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predico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Jesús.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Pedro.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 Galilea.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>
              <a:lnSpc>
                <a:spcPct val="95900"/>
              </a:lnSpc>
              <a:buFont typeface="Arial"/>
              <a:buAutoNum type="arabicPeriod" startAt="5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 buffet.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Haifa,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tercera ciudad 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puerto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importante. Monte Carmelo, lugar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virgen del Carmen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Carmelita  de Stella Maris. Vista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bahía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Haifa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Templo Bahai.</a:t>
            </a:r>
            <a:r>
              <a:rPr sz="1400" spc="-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carretera principal 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Cesárea antigua, vista del  Acueducto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Medieval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Romana. Continuacion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3100" y="347471"/>
            <a:ext cx="6448425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>
              <a:lnSpc>
                <a:spcPct val="959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Recorrido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Yaffo (Joppe). Iglesia de San Pedro.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Nueva de Jerusalén.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Hebrea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Jerusalén,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Parlamento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(Knesset).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allí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Memorial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Vashem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(Museo  del Holocausto). Se sigue hacia Ein Karem,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vista panoramica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Santuarios de Visitación de María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Prima Isabel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Juan Bautista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610"/>
              </a:lnSpc>
              <a:buFont typeface="Arial"/>
              <a:buAutoNum type="arabicPeriod" startAt="6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MURO DE LOS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Muro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(Muro</a:t>
            </a:r>
            <a:endParaRPr sz="1400">
              <a:latin typeface="Arial"/>
              <a:cs typeface="Arial"/>
            </a:endParaRPr>
          </a:p>
          <a:p>
            <a:pPr marL="12700" marR="128905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Lamentos),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Vía Dolorosa, Iglesia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Sepulcro, Monte Calvario, Monte Sion, Tumba del Rey David, Cenáculo,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Abadía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Dormición.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Tiempo 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callejuelas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antigua, compras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>
              <a:lnSpc>
                <a:spcPts val="1645"/>
              </a:lnSpc>
              <a:buFont typeface="Arial"/>
              <a:buAutoNum type="arabicPeriod" startAt="7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DUBAI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88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 el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Dubai.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Internacional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Dubai,  recepción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un asistente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9525">
              <a:lnSpc>
                <a:spcPct val="95800"/>
              </a:lnSpc>
              <a:spcBef>
                <a:spcPts val="5"/>
              </a:spcBef>
              <a:buFont typeface="Arial"/>
              <a:buAutoNum type="arabicPeriod" startAt="8"/>
              <a:tabLst>
                <a:tab pos="261620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Dhow (barco tradicional con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cena 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bordo)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Visita guiada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español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medio día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Explore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antiguo barrio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“Bastakya”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las torres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viento  que sirvieron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sistema natural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 acondicionado. Después  visite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 en el fuerte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Fahidi”. Cruzaremos el arroyo de  Dubái con el tradicional taxi acuático (Abra) para visitar los zocos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especias. Disfrute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panorámica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largo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famosa carretera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“Sheik Zayed”, donde nos dirigiremos al Burj Khalifa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hacer  una toma de fotos panorámicas. Continuación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zona de Jumeirah donde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encuentran los palacios de los jeques. Parada fotográfica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Jumeirah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emblemático hotel de lujo Burj Al Arab en forma de vela. Regreso  al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(barco 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árabe),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 un  crucero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Creek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Dubai incluyendo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comida tradicional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árabe 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internacional, mientras el 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desliza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observan  rascacielos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numerosos hoteles de lujo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ciudad. Al 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traslado de regreso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AutoNum type="arabicPeriod" startAt="8"/>
            </a:pPr>
            <a:endParaRPr sz="1300">
              <a:latin typeface="Times New Roman"/>
              <a:cs typeface="Times New Roman"/>
            </a:endParaRPr>
          </a:p>
          <a:p>
            <a:pPr marL="212090" indent="-199390">
              <a:lnSpc>
                <a:spcPts val="1645"/>
              </a:lnSpc>
              <a:buFont typeface="Arial"/>
              <a:buAutoNum type="arabicPeriod" startAt="8"/>
              <a:tabLst>
                <a:tab pos="212725" algn="l"/>
              </a:tabLst>
            </a:pP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SAFARI  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DESIERTO CON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CENA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BBQ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2065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 nuestra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popular,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Land Cruisers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personas por vehículo) los recogerán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15.00 y 15.30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 aproximadamente, 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excitante trayecto por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fantásticas altas dunas. Podrán hacer unas fotos únicas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puesta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3100" y="347471"/>
            <a:ext cx="6446520" cy="9074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Árabe.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vez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desaparezca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detrás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dunas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dorada,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dirigiremos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campamento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desierto. 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fresca brocheta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parrilla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cordero. Las hogueras, el olor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tradicionales pipas de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 relajantes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sonidos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música Árabe,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invitará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tarde inolvidable</a:t>
            </a:r>
            <a:r>
              <a:rPr sz="1400" spc="-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 de haber repuesto fuerzas 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suntuosa cena,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bailarina, 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mostrara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 del vientre,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ski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pintarse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henna. 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refrescos,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café. Regreso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sobre las 21:30.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311150" indent="-298450">
              <a:lnSpc>
                <a:spcPts val="1645"/>
              </a:lnSpc>
              <a:buFont typeface="Arial"/>
              <a:buAutoNum type="arabicPeriod" startAt="10"/>
              <a:tabLst>
                <a:tab pos="311785" algn="l"/>
              </a:tabLst>
            </a:pP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3779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Check out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asistencia de habla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destino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 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aeropuerto al hotel.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309880" indent="-297180">
              <a:lnSpc>
                <a:spcPts val="1650"/>
              </a:lnSpc>
              <a:buFont typeface="Arial"/>
              <a:buAutoNum type="arabicPeriod" startAt="11"/>
              <a:tabLst>
                <a:tab pos="31051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(tour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Bosforo con</a:t>
            </a:r>
            <a:r>
              <a:rPr sz="1400" b="1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236854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al Bosforo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 bella vista del Cuerno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San Jorge; 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Suleyman el Magnífico,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 de las Especies,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fascinante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estrecho del Bósforo. Regreso al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309880" indent="-297180">
              <a:lnSpc>
                <a:spcPts val="1650"/>
              </a:lnSpc>
              <a:buFont typeface="Arial"/>
              <a:buAutoNum type="arabicPeriod" startAt="12"/>
              <a:tabLst>
                <a:tab pos="31051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(visita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almuerzo)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ct val="957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típica. 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residencia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Sultanes en el Palácio Topkapı; Museo</a:t>
            </a:r>
            <a:r>
              <a:rPr sz="1400" spc="-1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Basilica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Mezquita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Sofia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 una obra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ingenieria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Hipodromo Romano del año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Azul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408940" indent="-396240">
              <a:lnSpc>
                <a:spcPts val="1645"/>
              </a:lnSpc>
              <a:buFont typeface="Arial"/>
              <a:buAutoNum type="arabicPeriod" startAt="13"/>
              <a:tabLst>
                <a:tab pos="409575" algn="l"/>
              </a:tabLst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8191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volar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próximo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222250" algn="ctr">
              <a:lnSpc>
                <a:spcPct val="100000"/>
              </a:lnSpc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TRIANGULO</a:t>
            </a:r>
            <a:r>
              <a:rPr sz="18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DORADO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  <a:spcBef>
                <a:spcPts val="1550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PRECIOS POR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HABITACION DOBLE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TRIPLE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US$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1.772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US$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643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APROXIMADOS DE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AEREOS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b="1" u="heavy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 marR="42379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175  Dubai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07185"/>
            <a:ext cx="6674484" cy="718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regulares en auto climatizado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lujo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45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similares: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Holy Family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 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endParaRPr sz="1400">
              <a:latin typeface="Arial"/>
              <a:cs typeface="Arial"/>
            </a:endParaRPr>
          </a:p>
          <a:p>
            <a:pPr marL="459105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-Hotel Golden Crown en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 noches)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Royal Ramada en Jerusalem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 noches) 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Millennium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Barsha en Dubai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 con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Golden Tulip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Bayrampasa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45"/>
              </a:lnSpc>
              <a:spcBef>
                <a:spcPts val="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 de  habla  hispana  durante  todas  las  visitas  en  Israel,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Dubái con 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Safari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con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BBQ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chofer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ingles</a:t>
            </a:r>
            <a:endParaRPr sz="1400">
              <a:latin typeface="Arial"/>
              <a:cs typeface="Arial"/>
            </a:endParaRPr>
          </a:p>
          <a:p>
            <a:pPr marL="469900" marR="635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Dhow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canales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y traslados con chofer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ingles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Bósforo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Almuerzos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salvo los mencionados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itinerario (2 en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cruce 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fronteras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turismo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Dirham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Dubai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 directo al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5209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orden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afecte 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contenido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26060" indent="-213360">
              <a:lnSpc>
                <a:spcPts val="1530"/>
              </a:lnSpc>
              <a:buAutoNum type="arabicPlain"/>
              <a:tabLst>
                <a:tab pos="2260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son cuartos dobles de 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adicional, es decir no hay triples de tres camas separadas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15770" y="347471"/>
            <a:ext cx="540194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R="1264285" algn="ctr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PROGRAMACION TRIANGULO DORADO</a:t>
            </a:r>
            <a:r>
              <a:rPr sz="1400" b="1" u="heavy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2021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R="1264920" algn="ctr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MES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52726" y="1528825"/>
          <a:ext cx="3053207" cy="2108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3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 MARZO 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MARZO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 ABRIL 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3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6">
                <a:tc>
                  <a:txBody>
                    <a:bodyPr/>
                    <a:lstStyle/>
                    <a:p>
                      <a:pPr marR="6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 MAYO 19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sz="1400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MAYO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 JUNIO </a:t>
                      </a: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23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5</a:t>
                      </a:r>
                      <a:r>
                        <a:rPr sz="1400" spc="-3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 JULIO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16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 JULIO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26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JULIO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18 AGOSTO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AGOSTO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11">
                <a:tc>
                  <a:txBody>
                    <a:bodyPr/>
                    <a:lstStyle/>
                    <a:p>
                      <a:pPr marR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SEPTIEMBRE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4</a:t>
                      </a:r>
                      <a:r>
                        <a:rPr sz="1400" spc="-3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OCTOBRE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835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20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OCTOBRE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– 1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693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17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NOVIEMBRE- </a:t>
                      </a: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sz="1400" spc="-1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NOVIEMBRE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3834002"/>
            <a:ext cx="6675755" cy="5862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DESPUES DEL TOUR TRIANGULO</a:t>
            </a:r>
            <a:r>
              <a:rPr sz="1400" b="1" u="heavy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DORADO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45"/>
              </a:lnSpc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45"/>
              </a:lnSpc>
              <a:buAutoNum type="arabicPeriod" startAt="2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Ciudad medio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de medio 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visitando la Acrópolis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panorámica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Atenas. El Partenón,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símbolo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clásico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arquitectura,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construido totalmente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mármol blanco.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Partenón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el mayor Templo erigido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honor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diosa Atenea.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Cercano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Partenón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el pequeño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Erechthion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esculturas  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preciosas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doncellas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sosteniendo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techo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porche.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 del soldado desconocido, custodiada por soldados vestidos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 tradicional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vestimenta,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Parlamento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Estadio Panathinaikon,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celebraron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primeros Juegos Olímpicos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moderna. Seguidamente iremos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Biblioteca,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Academia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Universidad, tres edificios representativos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XIX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mezclada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influencia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clásica.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45"/>
              </a:lnSpc>
              <a:buAutoNum type="arabicPeriod" startAt="3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(Crucero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día)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crucero 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oportunidad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Golfo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Sarónico,  disfrutando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ambiente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mediterráneo,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saboreando la cocina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griega, acompañados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tradicional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popular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orquesta, cantantes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bailarines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barco.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Hydra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reina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del Sarónico. Isla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favorita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artistas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set.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pintoresco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única.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Poros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Pintoresca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isla casi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pegada al Peloponeso,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pequeña de las tres,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belleza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paraíso verde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limoneros y pinos.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Egina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Golfo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Sarónico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habitada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milenio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a.C.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notable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patrimonio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41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159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histórico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capital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llena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edificios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neoclásicos.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3360" indent="-200660" algn="just">
              <a:lnSpc>
                <a:spcPts val="1645"/>
              </a:lnSpc>
              <a:buAutoNum type="arabicPeriod" startAt="4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ATENAS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acordada traslado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volar de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participar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próximo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605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385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auto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Zafolia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(3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Atenas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visita panorámica de Atenas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de habla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islas Hydra, Poros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bordo sin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17375E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lvl="1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Grecia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de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2387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visitas del crucero,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contenido 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226060" indent="-213360" algn="just">
              <a:lnSpc>
                <a:spcPts val="1530"/>
              </a:lnSpc>
              <a:buAutoNum type="arabicPlain"/>
              <a:tabLst>
                <a:tab pos="22606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varios hoteles, los cuartos triples son cuartos dobles de 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u="heavy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endParaRPr sz="1800">
              <a:latin typeface="Arial"/>
              <a:cs typeface="Arial"/>
            </a:endParaRPr>
          </a:p>
          <a:p>
            <a:pPr marL="213360" indent="-200660" algn="just">
              <a:lnSpc>
                <a:spcPts val="1650"/>
              </a:lnSpc>
              <a:spcBef>
                <a:spcPts val="1550"/>
              </a:spcBef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FIUMICCINO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Bienvenido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el chofer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columna del punto de encuentro 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Terminal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T3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compartido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 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AutoNum type="arabicPeriod" startAt="2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ROMA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(CITY</a:t>
            </a:r>
            <a:r>
              <a:rPr sz="1400" b="1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TOUR)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del desayuno en el hotel,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acérquense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de las paradas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On/Hop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Off Gray Line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Love Rome City Tour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descubran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belleza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creandose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propio itinerario. Nuestros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buses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rosados están operativos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dia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os llevarán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celebres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589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0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historia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nuestros días.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excavaciones.  Continuación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Seguiremos nuestro recorrido hacia las alturas del  Golán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Safed,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Cabala,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las antiguas Sinagogas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 Colonia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Artistas. 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016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6- LUNES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Galilea hacia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3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José.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proseguiremos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rumbo  a Tabgha, 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peces,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Cafarnaum,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Ministerio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de los últimos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 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ruinas de una antigua Sinagoga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Siglo. Seguiremos rumbo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Tiberiades.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JAFFA.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Acre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Cruzados, desde donde se podran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 continuaremos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recorrido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 Carmel,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hermosa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Jardines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Persas.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Cesarea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Herodes, famosa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grandiosa arquitectura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 cuya importancia perduro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epoca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vía costera. Breve visita de Yaffa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803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guia audio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contarà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eterna, enriqueciendo  vuestra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experiencia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nuestra maravillosa ciudad. Regreso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su cuenta 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AutoNum type="arabicPeriod" startAt="3"/>
              <a:tabLst>
                <a:tab pos="21272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relajado explorando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maravillas de Roma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tu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ritmo.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212090" indent="-199390" algn="just">
              <a:lnSpc>
                <a:spcPts val="1645"/>
              </a:lnSpc>
              <a:buAutoNum type="arabicPeriod" startAt="4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ROMA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/AEROPUERTO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016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participar del próximo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 de nuestros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482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 sencilla: u$d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132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6985" lvl="1" indent="-228600" algn="just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compartido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aeropuerto de Fiumicino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Ciampino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válida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6:00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20:59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9:45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23:45,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rangos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aplicado un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suplemento).</a:t>
            </a:r>
            <a:endParaRPr sz="1400">
              <a:latin typeface="Arial"/>
              <a:cs typeface="Arial"/>
            </a:endParaRPr>
          </a:p>
          <a:p>
            <a:pPr marL="469900" marR="6985" lvl="1" indent="-228600">
              <a:lnSpc>
                <a:spcPts val="1610"/>
              </a:lnSpc>
              <a:spcBef>
                <a:spcPts val="9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alojamiento en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similar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(habitación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standard)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 desayuno.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ts val="167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Love Rome City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Hop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Off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esta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Italia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fuere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 no mencionado como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Boletos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aéreos.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Impuesto de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9748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orden de las visitas,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programa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variar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contenido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viaje.</a:t>
            </a:r>
            <a:endParaRPr sz="1400">
              <a:latin typeface="Arial"/>
              <a:cs typeface="Arial"/>
            </a:endParaRPr>
          </a:p>
          <a:p>
            <a:pPr marL="170815" indent="-158115" algn="just">
              <a:lnSpc>
                <a:spcPts val="1545"/>
              </a:lnSpc>
              <a:buAutoNum type="arabicPlain"/>
              <a:tabLst>
                <a:tab pos="17145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varios hoteles,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cuartos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cuartos dobles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con  </a:t>
            </a:r>
            <a:r>
              <a:rPr sz="1400" spc="2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decir no hay triples de tres camas separadas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iguales.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9303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8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u="heavy" spc="-1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  <a:spcBef>
                <a:spcPts val="1550"/>
              </a:spcBef>
              <a:buFont typeface="Arial"/>
              <a:buAutoNum type="arabicPeriod"/>
              <a:tabLst>
                <a:tab pos="213995" algn="l"/>
              </a:tabLst>
            </a:pP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CAIRO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Internacional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Cairo. Recepción,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 hotel. Alojamiento en el hotel en El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  <a:buFont typeface="Arial"/>
              <a:buAutoNum type="arabicPeriod" startAt="2"/>
              <a:tabLst>
                <a:tab pos="16256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visita panorámica de las Tres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Pirámides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Guiza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b="1" spc="-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Menfis  (D/A)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en el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 realizaremos una visita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Tres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Guiza: Keops, Kefren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Mecerinos,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conjunto arquitectónico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de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Antiguo.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Admiraremos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Esfinge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cabeza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humana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atribuida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rey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Kefren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cuerpo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león 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Kefren. 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restaurante típico,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tarde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Menfis, (museo al aire libre donde podremos admirar varias estaturas  colosales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Ramses II, una gran esfinge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 restos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arqueológicos).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Continuaremos nuestras visitas de hoy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conociendo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Necrópolis de Sakkara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escalonada, (fue un importante centro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culto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producían gran  cantidad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momias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animales.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Destaca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Imnotep,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mundo, diseñó para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faraón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Zoser,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diseño  revolucionario,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escalonada,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primera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grandes dimensiones).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95900"/>
              </a:lnSpc>
              <a:buFont typeface="Arial"/>
              <a:buAutoNum type="arabicPeriod" startAt="3"/>
              <a:tabLst>
                <a:tab pos="21272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visita cultural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mercado de Khan el Khalili (D/A)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 en el hotel.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 realizaremos una visita cultural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Saladino,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declarada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Patrimonio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Humanidad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 cuenta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Mohamed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“mezquita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alabastro”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Egipcio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Antigüedades,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se encuentra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tesoros de Tutankamon.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hoy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Copto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 San Sergio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refugió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Sagrada familia, Almuerzo en un restaurante típico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tiempo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compras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mercado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Khalili,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 al hotel.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AutoNum type="arabicPeriod" startAt="3"/>
            </a:pPr>
            <a:endParaRPr sz="1300">
              <a:latin typeface="Times New Roman"/>
              <a:cs typeface="Times New Roman"/>
            </a:endParaRPr>
          </a:p>
          <a:p>
            <a:pPr marL="161925" indent="-149225">
              <a:lnSpc>
                <a:spcPts val="1645"/>
              </a:lnSpc>
              <a:buFont typeface="Arial"/>
              <a:buAutoNum type="arabicPeriod" startAt="3"/>
              <a:tabLst>
                <a:tab pos="162560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internacional,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3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3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participar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próximo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246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El precio cubre los siguientes</a:t>
            </a:r>
            <a:r>
              <a:rPr sz="1400" b="1" u="heavy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noches en El Cairo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regimen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endParaRPr sz="1400">
              <a:latin typeface="Arial"/>
              <a:cs typeface="Arial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día entero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Pirámides, (sin entrar al interior de las</a:t>
            </a:r>
            <a:r>
              <a:rPr sz="1400" spc="1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piramides).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8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Memfis y Sakkara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restaurante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típico.</a:t>
            </a:r>
            <a:endParaRPr sz="1400">
              <a:latin typeface="Arial"/>
              <a:cs typeface="Arial"/>
            </a:endParaRPr>
          </a:p>
          <a:p>
            <a:pPr marL="469900" marR="7620" indent="-228600" algn="just">
              <a:lnSpc>
                <a:spcPct val="96100"/>
              </a:lnSpc>
              <a:spcBef>
                <a:spcPts val="9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incluye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 de Saladino, El Museo  de antigüedad, El Cairo viejo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 el museo copto)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  El Kahlili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out en coches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aire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 hispana durante las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Visados de entrada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 P.P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$30.00.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mencionada en el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Todas las propinas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(20 USD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excluyendo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guía).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vuelos 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u="heavy" spc="-5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  <a:spcBef>
                <a:spcPts val="1550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MADABA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  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visitar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Ortodoxa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San 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“Mont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está enclavado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/ VISITA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(DÍA</a:t>
            </a:r>
            <a:r>
              <a:rPr sz="1400" b="1" spc="-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cine 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3333" y="347471"/>
            <a:ext cx="2540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4411" y="9923425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21409"/>
            <a:ext cx="6676390" cy="854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4.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/ PEQUEÑA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 AMMAN (VUELO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PARTIR DE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20:00HRS)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spc="3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metros 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las arenas rosadas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desierto, que posee 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de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con 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origen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 algún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otro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DOBLE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TRIPLE: u$d 520   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(llegando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Jueves)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*Suplemento habitación sencilla: u$d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120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 días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hacerlo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privado:</a:t>
            </a:r>
            <a:r>
              <a:rPr sz="1400" spc="-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u$d  560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Encuentro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469900" marR="7620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60"/>
              </a:lnSpc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 Tyche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View</a:t>
            </a:r>
            <a:endParaRPr sz="1400">
              <a:latin typeface="Arial"/>
              <a:cs typeface="Arial"/>
            </a:endParaRPr>
          </a:p>
          <a:p>
            <a:pPr marL="469900" marR="8255" indent="-228600">
              <a:lnSpc>
                <a:spcPts val="1610"/>
              </a:lnSpc>
              <a:spcBef>
                <a:spcPts val="13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autocares modernos 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chofer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75"/>
              </a:lnSpc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el 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Jeep 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4x4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beduino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hispana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colectivo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Jordania (5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que entran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salen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juntos).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Symbol"/>
              <a:buChar char=""/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enfermedad,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70534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3100" y="347471"/>
            <a:ext cx="6444615" cy="2245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164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193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Tasas de entrada o salida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terrestres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24193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mencionado en 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24193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personas que entran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salen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juntos)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53035" marR="373380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DUDE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CONTACTARNOS ANTE CUALQUIER ACLARACION QUE  NECESITE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R="269240" algn="ctr">
              <a:lnSpc>
                <a:spcPct val="1000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cordial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saludo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59379" y="347471"/>
            <a:ext cx="3957954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Isaias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22376" y="1324609"/>
          <a:ext cx="6263381" cy="2635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519430" marR="285115" indent="-2286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54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768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27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87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719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355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480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61662"/>
            <a:ext cx="6673215" cy="554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700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15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y 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Aviv (solo 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itinerario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343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5030470"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 marR="41275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sin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aunque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R="923290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724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2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Daniel</a:t>
            </a:r>
            <a:endParaRPr sz="2000">
              <a:latin typeface="Arial"/>
              <a:cs typeface="Arial"/>
            </a:endParaRPr>
          </a:p>
          <a:p>
            <a:pPr marL="32004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Espanol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Gurión.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2- VIERNES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SABADO. 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indent="50165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Scopus hacia el 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Olivos. Panorama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Santa Amurallada. Continuación hacia Gethsemani, Basilica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Agonia.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 Dolorosa, Iglesia del Santo Sepulcro, Monte Sion, Tumba del  Rey David, Cenáculo (Sala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Cena),y La Abadia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SAFED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vía Desierto de Judea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Samaria. Durante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 apreciar una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Tentaciones. Viajaremos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traves del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Beit Shean,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decápolis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cuya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importancia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estratégica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debido a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ubicación geográfica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 días. Visita de las excavaciones.  Continuación hacia Yardenit. Seguiremos nuestro recorrido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alturas del  Golán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Safed,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Cabala,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las antiguas Sinagogas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 Colonia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Artistas. Alojamiento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5733" y="347471"/>
            <a:ext cx="1016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70533"/>
            <a:ext cx="6676390" cy="7703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250"/>
              </a:lnSpc>
            </a:pPr>
            <a:r>
              <a:rPr sz="1900" b="1" u="heavy" spc="-5" dirty="0">
                <a:solidFill>
                  <a:srgbClr val="17375E"/>
                </a:solidFill>
                <a:latin typeface="Arial"/>
                <a:cs typeface="Arial"/>
              </a:rPr>
              <a:t>TARIFARIO ISRAEL Y </a:t>
            </a:r>
            <a:r>
              <a:rPr sz="1900" b="1" u="heavy" dirty="0">
                <a:solidFill>
                  <a:srgbClr val="17375E"/>
                </a:solidFill>
                <a:latin typeface="Arial"/>
                <a:cs typeface="Arial"/>
              </a:rPr>
              <a:t>MEDIO</a:t>
            </a:r>
            <a:r>
              <a:rPr sz="1900" b="1" u="heavy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900" b="1" u="heavy" spc="-5" dirty="0">
                <a:solidFill>
                  <a:srgbClr val="17375E"/>
                </a:solidFill>
                <a:latin typeface="Arial"/>
                <a:cs typeface="Arial"/>
              </a:rPr>
              <a:t>ORIENTE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(Precios en dólares americanos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)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2110"/>
              </a:lnSpc>
            </a:pPr>
            <a:r>
              <a:rPr sz="1800" b="1" spc="-5" dirty="0">
                <a:solidFill>
                  <a:srgbClr val="17375E"/>
                </a:solidFill>
                <a:latin typeface="Arial"/>
                <a:cs typeface="Arial"/>
              </a:rPr>
              <a:t>Vigencia: 01/ Marzo/ 2021 al 28 /Febrero/</a:t>
            </a:r>
            <a:r>
              <a:rPr sz="1800" b="1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7375E"/>
                </a:solidFill>
                <a:latin typeface="Arial"/>
                <a:cs typeface="Arial"/>
              </a:rPr>
              <a:t>2022</a:t>
            </a:r>
            <a:endParaRPr sz="18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  <a:spcBef>
                <a:spcPts val="140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Estimados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amigos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Presentamos nuestro nuevo Tarifario, que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incluye: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Circuitos Regulares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garantizada en español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Lista de Hoteles programados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 noches 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Circuitos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endParaRPr sz="1400">
              <a:latin typeface="Arial"/>
              <a:cs typeface="Arial"/>
            </a:endParaRPr>
          </a:p>
          <a:p>
            <a:pPr marL="125095" indent="-112395" algn="just">
              <a:lnSpc>
                <a:spcPts val="1645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 opcionales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(Precios,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Frecuencia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Descripción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mismos)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Aclaraciones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Descuentos para Infantes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Menores: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Infantes: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cumplidos–pagan 10%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 servicio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10"/>
              </a:spcBef>
              <a:tabLst>
                <a:tab pos="5702935" algn="l"/>
              </a:tabLst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Menores: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 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 años  no  cumplidos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 Tienen 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descuento 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	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20%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b="1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acompañados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adultos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viaja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</a:t>
            </a:r>
            <a:r>
              <a:rPr sz="1400" spc="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adulto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niño,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</a:t>
            </a:r>
            <a:r>
              <a:rPr sz="1400" spc="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niños,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ambos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adultos.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triple,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pasajeros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menor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ese menor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20%</a:t>
            </a:r>
            <a:r>
              <a:rPr sz="1400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descuento.</a:t>
            </a:r>
            <a:endParaRPr sz="1400">
              <a:latin typeface="Arial"/>
              <a:cs typeface="Arial"/>
            </a:endParaRPr>
          </a:p>
          <a:p>
            <a:pPr marL="12700" marR="396240">
              <a:lnSpc>
                <a:spcPts val="1620"/>
              </a:lnSpc>
              <a:spcBef>
                <a:spcPts val="7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habitación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triple, con 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adulto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niños,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niño tiene descuento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otro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 como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adulto.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Maleteros: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Tours  Regulares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  INCLUYEN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servicio  de  Maleteros  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Check-in y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Check-Out en los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Hoteles: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check-in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hoteles 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partir de las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15:00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check-out hasta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11:00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700" marR="762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vuestros Clientes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 información,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evitar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malentendido.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cenas: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 Circuitos incluyen desayuno buffet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200"/>
              </a:lnSpc>
              <a:spcBef>
                <a:spcPts val="2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también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pueden reservarse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(desayunos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salvo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primera noche que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 incluida, sea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1027430"/>
            <a:ext cx="6676390" cy="6300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2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</a:t>
            </a:r>
            <a:r>
              <a:rPr sz="1400" b="1" spc="2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b="1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</a:t>
            </a:r>
            <a:r>
              <a:rPr sz="1400" b="1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</a:t>
            </a:r>
            <a:r>
              <a:rPr sz="1400" b="1" spc="2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</a:t>
            </a:r>
            <a:r>
              <a:rPr sz="1400" b="1" spc="2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b="1" spc="2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LAGO</a:t>
            </a:r>
            <a:r>
              <a:rPr sz="1400" b="1" spc="2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 de Galilea hacia Nazareth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Basílica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Jose.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proseguiremos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rumbo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Tabgha, 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peces,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Cafarnaum,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Ministerio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de los últimos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 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ruinas de una antigua Sinagoga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Siglo. Seguiremos rumbo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Tiberiades.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JAFFA.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Acre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Cruzados,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podrán apreciar las murallas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continuaremos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recorrido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ubicada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 Carmel,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hermosa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Jardines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Persas.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Cesarea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Herodes, famosa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grandiosa arquitectura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 cuya importancia perduro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época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vía costera. Breve visita de Yaffa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MAR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cable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carril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fortificación  de los judíos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Herodes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Sinagoga.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Campo Romano y del Mar Muerto.  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Tel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b="1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41091" y="347471"/>
            <a:ext cx="3976370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Daniel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0936" y="1324609"/>
          <a:ext cx="6354822" cy="2635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565150" marR="329565" indent="-227329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768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924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27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73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79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862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755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61662"/>
            <a:ext cx="6673215" cy="533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700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15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y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Aviv (solo 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itinerario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364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5031105"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4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estaran</a:t>
            </a:r>
            <a:endParaRPr sz="1400">
              <a:latin typeface="Arial"/>
              <a:cs typeface="Arial"/>
            </a:endParaRPr>
          </a:p>
          <a:p>
            <a:pPr marR="923925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17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5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Jeremias</a:t>
            </a:r>
            <a:endParaRPr sz="2000">
              <a:latin typeface="Arial"/>
              <a:cs typeface="Arial"/>
            </a:endParaRPr>
          </a:p>
          <a:p>
            <a:pPr marL="38481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 JUAN DE 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 buffet.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 para  una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breve 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 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Cesarea, ciudad 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grandiosa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perduro 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Se 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 para poder disfrutar de una 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del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famosos Jardines Persas. Continuación hacia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Acre,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 de los Cruzados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medieval,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las 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antigua.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Nazareth.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Basílica</a:t>
            </a:r>
            <a:r>
              <a:rPr sz="1400" spc="229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 de José. Se continúa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de Galilea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continuaremos hacia Tabgha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lugar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Luego se prosigue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Pedro, seguiremos hacia el Monte de 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Yardenit,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Jordán.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 griega cuya importancia estratégica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 dias. Visita  de las excavaciones arqueológicas. Continuación vía Desierto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Judea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5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Samaria,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Jerusalem, pudiéndose apreciar desde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el 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 Tentaciones.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527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</a:t>
            </a:r>
            <a:r>
              <a:rPr sz="1400" b="1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VIERNES.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b="1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(VISITA</a:t>
            </a:r>
            <a:r>
              <a:rPr sz="1400" b="1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b="1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NUEVA)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</a:t>
            </a:r>
            <a:r>
              <a:rPr sz="1400" b="1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KAREM</a:t>
            </a:r>
            <a:r>
              <a:rPr sz="1400" b="1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Jerusalén. Visita del  Santuario 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6-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7- DOMINGO. JERUSALÉN/ AEROPUERTO BEN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2219" y="347471"/>
            <a:ext cx="409511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Jeremias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83691" y="1324609"/>
          <a:ext cx="6402065" cy="2431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0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169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72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402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marL="635"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768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27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87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719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2540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355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480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190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46">
                <a:tc>
                  <a:txBody>
                    <a:bodyPr/>
                    <a:lstStyle/>
                    <a:p>
                      <a:pPr marL="31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75">
                <a:tc>
                  <a:txBody>
                    <a:bodyPr/>
                    <a:lstStyle/>
                    <a:p>
                      <a:pPr marL="317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3955922"/>
            <a:ext cx="6674484" cy="5746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8270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13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hotel de 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4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arriba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3232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R="923925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174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15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Ezequiel</a:t>
            </a:r>
            <a:endParaRPr sz="2000">
              <a:latin typeface="Arial"/>
              <a:cs typeface="Arial"/>
            </a:endParaRPr>
          </a:p>
          <a:p>
            <a:pPr marL="344805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Espanol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2- VIERNES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Panorama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Santa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Amurallada.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hacia Gethsemani, Basílica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8890" algn="just">
              <a:lnSpc>
                <a:spcPts val="162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SAFED/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vía Desierto de Judea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Samaria.   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el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una vista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Tentaciones. Viajaremos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atraves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Beit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de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principales ciudades de la  decápolis griega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cuya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importancia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estratégica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debido a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ubicación geográfica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historia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nuestros días. Visita de las excavaciones.  Continuación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Seguiremos nuestro recorrido hacia las alturas del  Golán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Safed,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Cabala,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las antiguas Sinagogas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 Colonia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Artistas. Alojamiento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486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LAGO  </a:t>
            </a:r>
            <a:r>
              <a:rPr sz="1400" b="1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Galilea hacia Nazareth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Basílica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Jose.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proseguiremos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rumbo  a Tabgha, 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peces,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Cafarnaum,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Ministerio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de los últimos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 visita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ruinas de una antigua Sinagoga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Siglo. Seguiremos rumbo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Tiberiades.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JAFFA.</a:t>
            </a:r>
            <a:endParaRPr sz="1400">
              <a:latin typeface="Arial"/>
              <a:cs typeface="Arial"/>
            </a:endParaRPr>
          </a:p>
          <a:p>
            <a:pPr marL="12700" marR="6350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Acre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Cruzados,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podrán apreciar las murallas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antigua,  continuaremos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recorrido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ubicada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 Carmel,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hermosa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Jardines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Persas.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Cesarea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Herodes, famosa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grandiosa arquitectura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 cuya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cruzados.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vía  costera. Breve visita de Yaffa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6602" y="347471"/>
            <a:ext cx="407098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Ezequiel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30936" y="1324609"/>
          <a:ext cx="6411209" cy="2635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8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7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565150" marR="329565" indent="-227329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972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54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857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768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27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87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577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4640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1905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Jerusalem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355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210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61662"/>
            <a:ext cx="6673215" cy="533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700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16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y 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Aviv (solo 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itinerario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344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Habitaciones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Triples: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mayoría de los hoteles de Israel, no hay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habitaciones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habitaciones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(cama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matrimonial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separadas)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agrega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tercera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cama,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general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plegable. Esta tercera cama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confortable, de acuerdo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categoría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hotel. Es importante que esta información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Agencias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Viaje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propios Pasajeros,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así evitar reclamaciones  posteriores.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Gastos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Cancelación:</a:t>
            </a:r>
            <a:endParaRPr sz="1400">
              <a:latin typeface="Arial"/>
              <a:cs typeface="Arial"/>
            </a:endParaRPr>
          </a:p>
          <a:p>
            <a:pPr marL="12700" marR="1193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Cancelación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30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sin gastos de cancelación.  Cancelación 29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antes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tendrá un cargo de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10%.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Cancelación 14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tendrá un cargo de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25%.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Cancelación faltando 05 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tendrá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cargo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100%.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concepto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No show,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Pasajero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niega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entrada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tendrá 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cargo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100%.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Asistencia 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b="1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 circuitos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incluyen,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 Gurion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estará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esperando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Salón de  Recepción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pasajero,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Aduanas,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brindará  información básica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ayudará con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Incluidos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 Traslados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Especiales: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costo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 cuando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de comienzo del circuito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cuando salen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dia que  finaliza 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hacia 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terrestre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 incluidos,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 requeridos, serán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facturados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 de los mismos,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figuran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Cuando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pasajero  compra  noches  adicionales  antes  del  comienzo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vez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Circuito,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salida,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 incluidos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Circuito,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requeridos, serán facturados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importe  de los traslados que figuran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7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distinta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comienza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 el circuito,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decir,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“cambia” de ciudad entre las 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adicionales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circuito,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“cambio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ciudad”,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requerido,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será  facturado de acuerdo al importe de los traslados que figuran en 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9191497"/>
            <a:ext cx="6673215" cy="63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tiempo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espera: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 estará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aeropuerto 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MÁXIMO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90 MINUTOS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partir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aterrizaje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vuelo de llegada de los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364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5031105"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4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estaran</a:t>
            </a:r>
            <a:endParaRPr sz="1400">
              <a:latin typeface="Arial"/>
              <a:cs typeface="Arial"/>
            </a:endParaRPr>
          </a:p>
          <a:p>
            <a:pPr marR="923925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133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32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Josue</a:t>
            </a:r>
            <a:endParaRPr sz="2000">
              <a:latin typeface="Arial"/>
              <a:cs typeface="Arial"/>
            </a:endParaRPr>
          </a:p>
          <a:p>
            <a:pPr marL="37528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2- MIERCOLES.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 buffet.  Salida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breve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 de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Tel  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Cesarea, ciudad 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grandiosa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perduro 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Se 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 para poder disfrutar de una 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del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famosos Jardines Persas.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Nazareth. Visita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3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José.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continúa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bordeando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Tiberias. Continuaremos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Tabgha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lugar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Luego se prosigue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Pedro, seguiremos hacia el Monte de 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indent="50165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Saldremos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Tiberias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Yardenit,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Jordán.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una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 griega cuya importancia estratégica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debido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 ubicación geográfica ha perdurado atraves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 días.  Visita de las excavaciones arqueológicas. Continuación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Judea y  Samaria,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Jerusalén, pudiéndose apreciar desde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de las  Tentaciones.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VIERNES.</a:t>
            </a:r>
            <a:r>
              <a:rPr sz="1400" b="1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(VISITA</a:t>
            </a:r>
            <a:r>
              <a:rPr sz="1400" b="1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b="1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NUEVA)</a:t>
            </a:r>
            <a:r>
              <a:rPr sz="1400" b="1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EIN</a:t>
            </a:r>
            <a:r>
              <a:rPr sz="1400" b="1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</a:t>
            </a:r>
            <a:r>
              <a:rPr sz="1400" b="1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Muerto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alli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Memorial 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416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Natividad, Gruta del Nacimiento,  Capillas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0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Scopus hacia el 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Santa Amurallada. Continuación hacia Gethsemani, Basilica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Agonia.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 Dolorosa, Iglesia del Santo Sepulcro, Monte Sion, Tumba del  Rey David, Cenáculo (Sala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Cena),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JERUSALÉN/ AEROPUERTO BEN 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  buffet.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vuelo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Josué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4712842"/>
          <a:ext cx="6784592" cy="2647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431165" marR="194945" indent="-22923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17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9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03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634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6400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3709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039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44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1308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8039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687"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609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1,015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1,145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5844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1,095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1,255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1,105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1,205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1,335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271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7560436"/>
            <a:ext cx="6551295" cy="2065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14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691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en el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(solo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de acuerdo con el itinerario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Médico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R="5031105"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1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en las visitas durante el tour,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 estarán  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no  tomar  noches  de  hoteles,  excursiones</a:t>
            </a:r>
            <a:r>
              <a:rPr sz="1400" spc="3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 marR="2680335" algn="ctr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en el transcurso del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4484" cy="297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Saul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/ Mar</a:t>
            </a:r>
            <a:r>
              <a:rPr sz="20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endParaRPr sz="2000">
              <a:latin typeface="Arial"/>
              <a:cs typeface="Arial"/>
            </a:endParaRPr>
          </a:p>
          <a:p>
            <a:pPr marL="1007744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Anteriores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posteriores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cada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JERUSALÉN/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en el Mar Muerto.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10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instalaciones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y bañarse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las aguas saladas, curativas 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fenómeno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BEN 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Desayuno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buffet.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Saul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11123" y="4158106"/>
          <a:ext cx="6328916" cy="1287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0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2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1386">
                <a:tc>
                  <a:txBody>
                    <a:bodyPr/>
                    <a:lstStyle/>
                    <a:p>
                      <a:pPr marL="562610" marR="328930" indent="-228600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Mar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Muerto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40410">
                        <a:lnSpc>
                          <a:spcPts val="160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David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Lod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60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Plaza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346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4500" y="5649086"/>
            <a:ext cx="6676390" cy="410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Baja – Todo el 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268287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Agosto, Octubre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Noviembre  Canceladas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septiembre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 Ben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el Mar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-Gastos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220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al Mar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sujeto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cambios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acorde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circunstancias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no tomar noches de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comidas o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-Mínimo 2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788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eterna Jerusalén </a:t>
            </a:r>
            <a:r>
              <a:rPr sz="2000" b="1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David</a:t>
            </a:r>
            <a:endParaRPr sz="2000">
              <a:latin typeface="Arial"/>
              <a:cs typeface="Arial"/>
            </a:endParaRPr>
          </a:p>
          <a:p>
            <a:pPr marL="17716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miércoles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indent="50165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hacia 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400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metros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nivel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cable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carril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ultima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fortificación  de los judios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Herodes y la Sinagoga. Vista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3- 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2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LOS 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Scopus hacia el Monte de los Olivos.  </a:t>
            </a:r>
            <a:r>
              <a:rPr sz="1400" spc="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Panorama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Amurallada.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(Sala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Cena),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JERUSALÉN/ AEROPUERTO BEN</a:t>
            </a:r>
            <a:r>
              <a:rPr sz="1400" b="1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de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915136"/>
          <a:ext cx="6658100" cy="155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89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449">
                <a:tc>
                  <a:txBody>
                    <a:bodyPr/>
                    <a:lstStyle/>
                    <a:p>
                      <a:pPr marL="62230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r>
                        <a:rPr sz="1400" b="1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b="1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b="1" spc="-5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b="1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388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1.109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Supl.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b="1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2673857"/>
            <a:ext cx="6676390" cy="69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categoría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 incluye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Israel de acuerdo al itinerario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1209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los 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endParaRPr sz="1400">
              <a:latin typeface="Arial"/>
              <a:cs typeface="Arial"/>
            </a:endParaRPr>
          </a:p>
          <a:p>
            <a:pPr marL="469900" marR="635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aviso.</a:t>
            </a:r>
            <a:endParaRPr sz="1400">
              <a:latin typeface="Arial"/>
              <a:cs typeface="Arial"/>
            </a:endParaRPr>
          </a:p>
          <a:p>
            <a:pPr marL="469900" marR="698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43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eterna Jerusalén </a:t>
            </a:r>
            <a:r>
              <a:rPr sz="2000" b="1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Salomon</a:t>
            </a:r>
            <a:endParaRPr sz="2000">
              <a:latin typeface="Arial"/>
              <a:cs typeface="Arial"/>
            </a:endParaRPr>
          </a:p>
          <a:p>
            <a:pPr marL="31559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1- JUEVES. AEROPUERTO 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JERUSALEM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2- 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Jerusalén. Visita 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 la 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Jerusalén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tiempos de  Jesus. Vista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LOS 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 </a:t>
            </a:r>
            <a:r>
              <a:rPr sz="1400" spc="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Panorama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 /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400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metros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nivel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cable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carril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fortificación  de los judíos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Herodes y la Sinagoga. Vista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en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b="1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de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915136"/>
          <a:ext cx="6647430" cy="1555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1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2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449"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67995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1645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2395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r>
                        <a:rPr sz="1400" b="1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921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b="1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b="1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405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1.019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b="1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388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1.109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552">
                <a:tc>
                  <a:txBody>
                    <a:bodyPr/>
                    <a:lstStyle/>
                    <a:p>
                      <a:pPr marL="1905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Supl.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b="1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2673857"/>
            <a:ext cx="6676390" cy="635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7620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10/10- 17/10-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15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 marL="12700" marR="427355">
              <a:lnSpc>
                <a:spcPct val="1914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que anteceden son por persona, en dolares estadounidenses  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8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 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  <a:p>
            <a:pPr marR="4441190" algn="ctr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Israel de acuerdo al itinerario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Notas importantes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para los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circuitos que finalizan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b="1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Amman,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Jordania: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 pasajero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finalice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Amman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y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salga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 Gurion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 servicios incluyen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solo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traslado desde el hotel de Amman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Jordania-Israel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jordano).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trayecto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frontera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israelí)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podrá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reservar un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traslado especial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 nuestro,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así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desea, que será facturado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importe de los traslados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figuran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anterior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válido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que el itinerario de 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determinado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 incluya, el 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Puente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Allenby 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Aeropuerto Ben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Además,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todos los circuitos que finalizan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excepción,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0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Aeropuerto Ben Gurion,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el horario 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podrá  ser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15:30 hrs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, para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podamos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desde el hotel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Amman,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Jordania-Israel, hasta el aeropuerto Ben Gurion,</a:t>
            </a:r>
            <a:r>
              <a:rPr sz="1400" spc="-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tiempo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80645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NOTA:</a:t>
            </a:r>
            <a:endParaRPr sz="1400">
              <a:latin typeface="Arial"/>
              <a:cs typeface="Arial"/>
            </a:endParaRPr>
          </a:p>
          <a:p>
            <a:pPr marL="13144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Nocturno: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Viernes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/Sábados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y Fiestas</a:t>
            </a:r>
            <a:r>
              <a:rPr sz="14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Judías</a:t>
            </a:r>
            <a:endParaRPr sz="1400">
              <a:latin typeface="Arial"/>
              <a:cs typeface="Arial"/>
            </a:endParaRPr>
          </a:p>
          <a:p>
            <a:pPr marL="80645" marR="26035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días desde las 22:00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las 06:00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fechas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fiestas  Judías: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26 Marzo-03 Abril-2021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15-17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Mayo 2021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05-08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Septiembre-2021</a:t>
            </a:r>
            <a:r>
              <a:rPr sz="1400" b="1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80645">
              <a:lnSpc>
                <a:spcPts val="158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19-28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Septiembre-2021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Usualmente,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ingresar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fronteras terrestres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Egipto 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suele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demorar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y 2 horas 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pueden cerrarse, sin saber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cuándo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reabrirá.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2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esperara 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pasajeros,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horas,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 cual retornara a 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salir,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deberán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taxi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cuenta,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llamarnos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abonar un traslado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Problemas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fronteras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terrestres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salir de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Israel: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Usualmente,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cruce de las fronteras terrestres entre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Jordania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 suele demorar entre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y 2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excepcionales,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cerrarse,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incluso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saber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cuándo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reabrirá.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bien, simplemente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cantidad de pasajeros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otros motivos, demorar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mucho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normal.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Cuando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  sucede  (esta  fuera  de  nuestro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control),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Pasajeros  pueden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ver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afectada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del itinerario en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incluso no tener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realizar parte de las visitas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programadas.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Maral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Tours Ltd.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declina toda responsabilidad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devolución por visitas no realizadas por los motivos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261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L="4699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49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Josué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20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2000">
              <a:latin typeface="Arial"/>
              <a:cs typeface="Arial"/>
            </a:endParaRPr>
          </a:p>
          <a:p>
            <a:pPr marL="31115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2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2- MIERCOLES.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CESAREA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3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3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3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3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breve</a:t>
            </a:r>
            <a:r>
              <a:rPr sz="1400" spc="3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3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3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3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Cesarea, ciudad 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grandiosa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perduro 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Se 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poder disfrutar de una 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del</a:t>
            </a:r>
            <a:r>
              <a:rPr sz="1400" spc="-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famosos Jardines Persas.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Nazareth. Visita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3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José.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continúa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bordeando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Tiberias. Continuaremos hacia Tabgha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lugar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Luego se prosigue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Pedro, seguiremos hacia el Monte de 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Yardenit,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Jordán.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una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decápolis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cuya importancia estratégica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 días. Visita  de las excavaciones arqueológicas. Continuación vía Desierto de Judea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Samaria,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pudiéndose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camino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Tentaciones. 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62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4- 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MUSEO DEL  LIBRO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Jerusalem.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en tiempos de  Jesus. Vista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5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5- SABADO. 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 Scopus hacia el Monte de los Olivos.  </a:t>
            </a:r>
            <a:r>
              <a:rPr sz="1400" spc="2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Panorama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SHEIK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HUSSEIM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Sheik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Husseim.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 de nuestro personal. Trámites de visado. Traslado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7-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MONTE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NEBO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 </a:t>
            </a:r>
            <a:r>
              <a:rPr sz="1400" b="1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Jorge,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 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Monte Nebo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nunca llegaría.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está enclavado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cine 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4867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9-  MIERCOLES.  PETRA /  PEQUENA PETRA 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 Hrs)  </a:t>
            </a:r>
            <a:r>
              <a:rPr sz="1400" b="1" spc="2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 rosadas de este desierto,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posee 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10-  JUEVES.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   </a:t>
            </a:r>
            <a:r>
              <a:rPr sz="1400" b="1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ALEMBY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salir en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Puente Alemby. Fin de nuestros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Circuito Josué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0791" y="5413882"/>
          <a:ext cx="7147303" cy="2865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3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170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207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73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91">
                <a:tc>
                  <a:txBody>
                    <a:bodyPr/>
                    <a:lstStyle/>
                    <a:p>
                      <a:pPr marL="635" algn="ctr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4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11809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496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3375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496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T w="12191">
                      <a:solidFill>
                        <a:srgbClr val="000000"/>
                      </a:solidFill>
                      <a:prstDash val="solid"/>
                    </a:lnT>
                    <a:lnB w="12496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942">
                <a:tc>
                  <a:txBody>
                    <a:bodyPr/>
                    <a:lstStyle/>
                    <a:p>
                      <a:pPr marL="2540" algn="ctr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76884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0865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496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 marL="1270" algn="ctr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16255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69290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 marL="635" algn="ctr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55625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56260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789"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61290">
                        <a:lnSpc>
                          <a:spcPts val="1639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Fanar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ts val="1639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Mena Tyche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65150">
                        <a:lnSpc>
                          <a:spcPts val="1639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Bristol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Petra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4480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Amra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93065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11809">
                        <a:lnSpc>
                          <a:spcPts val="163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Hayat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Zaman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1.840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1.135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2.275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1.880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2.315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1.925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7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2.425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41"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8481313"/>
            <a:ext cx="6551295" cy="104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14 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85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</a:t>
            </a:r>
            <a:endParaRPr sz="1400">
              <a:latin typeface="Arial"/>
              <a:cs typeface="Arial"/>
            </a:endParaRPr>
          </a:p>
          <a:p>
            <a:pPr marL="469900" marR="18605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Sheik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Husseim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de  Amman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al aeropuerto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 o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R="3322320"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Puente Alemby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Jordano)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6921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adicionales en el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reservaron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los hoteles de Jordania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acuerdo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itinerario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en las visitas durante el tour,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 estarán  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</a:t>
            </a:r>
            <a:endParaRPr sz="1400">
              <a:latin typeface="Arial"/>
              <a:cs typeface="Arial"/>
            </a:endParaRPr>
          </a:p>
          <a:p>
            <a:pPr marR="3441700" algn="ctr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transcurso del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07185"/>
            <a:ext cx="6651625" cy="124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VISADOS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FRONTERA 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A/DE  JORDANIA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6098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-Aproximadamente-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U$ 117 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Jordania-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-Bus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cruce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frontera-U $ 2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Jordania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-U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U$ 17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solo si regresan 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8637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eterna Jerusalén </a:t>
            </a:r>
            <a:r>
              <a:rPr sz="20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David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20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2000">
              <a:latin typeface="Arial"/>
              <a:cs typeface="Arial"/>
            </a:endParaRPr>
          </a:p>
          <a:p>
            <a:pPr marL="20129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miércoles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 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MASADA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Muerto,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400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metros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 el nivel del 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 en cable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carril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fortificación de los judíos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3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200"/>
              </a:lnSpc>
              <a:spcBef>
                <a:spcPts val="2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de Herodes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Sinagoga.  Vista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Campo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 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3- 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en tiempos de  Jesus. Vista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alli continuaremos para visitar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4-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LOS 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 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Panorama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Santa Amurallada. Continuación hacia Gethsemani, Basilica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Agonia.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Muro 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Iglesia del Santo Sepulcro, Monte Sion, Tumba del  Rey David, Cenáculo (Sala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Cena),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  <a:spcBef>
                <a:spcPts val="5"/>
              </a:spcBef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SHEIK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HUSSEIM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endParaRPr sz="1400">
              <a:latin typeface="Arial"/>
              <a:cs typeface="Arial"/>
            </a:endParaRPr>
          </a:p>
          <a:p>
            <a:pPr marL="12700" marR="762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Sheik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Husseim.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 personal.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 de visado. Traslado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6-  LUNES.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MADABA  /  MONTE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NEBO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 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Monte Nebo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está enclavado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b="1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cine 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 MIERCOLES.  PETRA /  PEQUENA PETRA 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 Hrs)  </a:t>
            </a:r>
            <a:r>
              <a:rPr sz="1400" b="1" spc="2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en 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este  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 rosadas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desierto, que posee un  encanto especial proporcionado por los macizos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graníticos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9-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ALEMBY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salir en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Puente Alemby. Fin de nuestros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450" y="9850626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30426" y="347471"/>
            <a:ext cx="548703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Ciudad eterna Jerusalem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David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1400" b="1" u="heavy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55091" y="1324609"/>
          <a:ext cx="6886699" cy="2205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169">
                <a:tc>
                  <a:txBody>
                    <a:bodyPr/>
                    <a:lstStyle/>
                    <a:p>
                      <a:pPr marR="73025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2578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05459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1912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62">
                <a:tc>
                  <a:txBody>
                    <a:bodyPr/>
                    <a:lstStyle/>
                    <a:p>
                      <a:pPr marL="46164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14984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60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41020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64465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Fanar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5885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Mena Tyche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4980">
                        <a:lnSpc>
                          <a:spcPts val="167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Bristol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7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Petra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7655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Amra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3060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1640">
                        <a:lnSpc>
                          <a:spcPts val="167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Hayat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Zaman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marL="34734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L="18859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70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marR="116839" algn="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638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214629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1.725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2.150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170">
                <a:tc>
                  <a:txBody>
                    <a:bodyPr/>
                    <a:lstStyle/>
                    <a:p>
                      <a:pPr marL="259079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28892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marR="77470" algn="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pension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96850" y="3730926"/>
            <a:ext cx="6675755" cy="5949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 dirty="0">
              <a:latin typeface="Arial"/>
              <a:cs typeface="Arial"/>
            </a:endParaRPr>
          </a:p>
          <a:p>
            <a:pPr marL="12700" marR="129539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15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Sheik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Husseim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 dirty="0">
              <a:latin typeface="Arial"/>
              <a:cs typeface="Arial"/>
            </a:endParaRPr>
          </a:p>
          <a:p>
            <a:pPr marL="4699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 dirty="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Amman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Puente Alemby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Jordano).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54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·9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 dirty="0">
              <a:latin typeface="Arial"/>
              <a:cs typeface="Arial"/>
            </a:endParaRPr>
          </a:p>
          <a:p>
            <a:pPr marL="469900" marR="635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en el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(solo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los hoteles 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tour en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acuerdo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itinerario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 dirty="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120" cy="527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49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aunque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 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469900" marR="5080" indent="-22923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en las visitas durante el tour,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 estaran  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715" indent="-229235">
              <a:lnSpc>
                <a:spcPts val="1610"/>
              </a:lnSpc>
              <a:spcBef>
                <a:spcPts val="1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hoteles,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 en el transcurso del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VISADOS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A/DE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6098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-Aproximadamente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U$ 117 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Jordania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33 por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-Bus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cruce de frontera 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Jordania 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U$17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solo si regresan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753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Información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útil: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Sheik Hussein, cuando los pasajeros deben cruzar desde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Jordania,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trámite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cruzarla tiene 3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etapas: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  <a:buChar char="-"/>
              <a:tabLst>
                <a:tab pos="1346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etapa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Israelí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frontera,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deben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presentarse en dos ventanillas: una para tramitar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devolución de los impuestos por  productos adquiridos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abonar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otra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ventanilla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sellar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pasaporte.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800"/>
              </a:lnSpc>
              <a:spcBef>
                <a:spcPts val="5"/>
              </a:spcBef>
              <a:buChar char="-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segunda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etapa es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frontera propiamente dicho,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pesar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 una distancia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200 metros, debe realizarse en un bus especialmente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dedicado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ese efecto,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 bajo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jurisdicción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autoridades Jordanas.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autobús tiene un costo de alrededor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abonado en  efectivo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propios pasajeros al ingresar al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Char char="-"/>
            </a:pP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610"/>
              </a:lnSpc>
              <a:buChar char="-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tercera etapa es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 Jordana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frontera,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obtiene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Jordania,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nuestro representante estará esperando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pasajeros.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Propinas en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Israel:</a:t>
            </a:r>
            <a:endParaRPr sz="1400">
              <a:latin typeface="Arial"/>
              <a:cs typeface="Arial"/>
            </a:endParaRPr>
          </a:p>
          <a:p>
            <a:pPr marL="12700" marR="1742439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están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incluidas en los precios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circuitos.  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acostumbra en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siguientes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propinas:  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tour: USD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4,00 por 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7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Conductor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bus: USD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2,00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del/al aeropuerto: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USD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2,50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persona.</a:t>
            </a:r>
            <a:endParaRPr sz="1400">
              <a:latin typeface="Arial"/>
              <a:cs typeface="Arial"/>
            </a:endParaRPr>
          </a:p>
          <a:p>
            <a:pPr marL="12700" marR="229362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Maleteros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hoteles: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USD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1,50 por cada maleta.  Camareros en los restaurantes: USD 1,00 por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Seguro de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Viaje: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autobuses en Israel cuentan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seguro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cobertura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pasajero, en  caso de un accidente automovilístico. Sin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embargo,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muy importante saber que</a:t>
            </a:r>
            <a:r>
              <a:rPr sz="1400" spc="-2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 Compañías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Seguros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Israelíes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cubren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determinados daños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perjuicios, sobre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ocurren en territorios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autoridades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Palestinas.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tanto, recomendamos que todos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adquieran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país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adecuado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viaje, de cobertura total,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Autoridades Palestinas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otros países incluidos en el itinerario,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también  cubra, entre otras cosas, posibles gastos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cancelación.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Ltd.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hace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responsable por pérdidas, daños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equipaje,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 en 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enfermedad que cause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pérdida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en el  itinerario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incluso el regreso al país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637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Jeremias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20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2000">
              <a:latin typeface="Arial"/>
              <a:cs typeface="Arial"/>
            </a:endParaRPr>
          </a:p>
          <a:p>
            <a:pPr marL="29146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 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2573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Alojamiento en Tel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2384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 JUAN DE 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breve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Tel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37465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Cesarea,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famosa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grandiosa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 cuya importancia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cruzados. Se prosigue hacia Haifa, situada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ladera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Monte Carmel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poder disfrutar de una vista panorámica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famosos Jardines Persas. Continuación hacia San Juan de  Acre,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fortificada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Cruzados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medieval,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las murallas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prosigue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LAGO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7145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Galilea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Nazareth.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 de José.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de Galilea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continuaremos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Tabgha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Peces. Luego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últimos cuatro años de Jesus,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Antigua Sinagoga 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de San Pedro, seguiremos hacia el Monte de 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4871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de Tiberias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Yardenit,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</a:t>
            </a:r>
            <a:endParaRPr sz="1400">
              <a:latin typeface="Arial"/>
              <a:cs typeface="Arial"/>
            </a:endParaRPr>
          </a:p>
          <a:p>
            <a:pPr marL="12700" marR="205104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Jordán.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una de 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decápolis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griega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 importancia estratégica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su 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las excavaciones arqueológicas. Continuación vía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Judea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marR="33464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Samaria,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Jerusalén, pudiéndose apreciar desde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 Tentaciones.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753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MUSEO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Israel, donde están expuestos 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Muerto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Jesus. Vista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Jerusalén prosiguiendo 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Juan  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Memorial 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4033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LOS 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9779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Amurallada.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Antigua.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Muro Occidental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 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Vía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Sepulcro,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Monte</a:t>
            </a:r>
            <a:endParaRPr sz="1400">
              <a:latin typeface="Arial"/>
              <a:cs typeface="Arial"/>
            </a:endParaRPr>
          </a:p>
          <a:p>
            <a:pPr marL="12700" marR="16764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Sion, Tumba del Rey David,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Cenáculo 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Abadía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JERUSALÉN/ PUENTE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SHEIK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HUSSEIN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63245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Puente Sheik Hussein.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nuestro personal. Trámites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 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MADABA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NEBO 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CASTILLO</a:t>
            </a:r>
            <a:r>
              <a:rPr sz="1400" b="1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SHOBAK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26034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se 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 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hacia el Monte 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panorámica del Valle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y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desde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endParaRPr sz="1400">
              <a:latin typeface="Arial"/>
              <a:cs typeface="Arial"/>
            </a:endParaRPr>
          </a:p>
          <a:p>
            <a:pPr marL="12700" marR="27940">
              <a:lnSpc>
                <a:spcPct val="957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que nunca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Shobak,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Recuerdo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 construido en el año 1115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Balduino, fue construido como defensa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 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una hora 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Petra Denominado en alguna ocasión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una 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 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609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215">
              <a:lnSpc>
                <a:spcPct val="959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9-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(Visita)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dedicado 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capital de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monumentos esculpidos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 por los Nabateos. 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conocido 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 una de las películas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 de Colores, las Tumbas Reales,  etc.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esos lugares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 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4450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10-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/ PEQUENA PETRA 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Petra” (Little Petra),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12700" marR="86995">
              <a:lnSpc>
                <a:spcPct val="959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ancho 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hace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 muchas tumbas, recipientes de 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Bared,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escala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 área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el nombre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Arabia.</a:t>
            </a:r>
            <a:endParaRPr sz="1400">
              <a:latin typeface="Arial"/>
              <a:cs typeface="Arial"/>
            </a:endParaRPr>
          </a:p>
          <a:p>
            <a:pPr marL="12700" marR="17780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en 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este  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 rosadas de este desierto,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posee 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</a:t>
            </a:r>
            <a:r>
              <a:rPr sz="1400" spc="1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12700" marR="17780">
              <a:lnSpc>
                <a:spcPts val="1610"/>
              </a:lnSpc>
              <a:spcBef>
                <a:spcPts val="1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b="1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ALEMBY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638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salir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regular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destino 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 o hacia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Alemby.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 de nuestros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97607" y="347471"/>
            <a:ext cx="442023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Jeremias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40791" y="1324609"/>
          <a:ext cx="6979664" cy="2850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4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9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169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3149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115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41"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9750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18135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25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5459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5626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115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419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102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5847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742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8595">
                        <a:lnSpc>
                          <a:spcPts val="161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 Fanar</a:t>
                      </a:r>
                      <a:r>
                        <a:rPr sz="1400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ts val="161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Mena Tyche</a:t>
                      </a:r>
                      <a:r>
                        <a:rPr sz="1400" spc="-4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7359">
                        <a:lnSpc>
                          <a:spcPts val="161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Bristol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742">
                <a:tc>
                  <a:txBody>
                    <a:bodyPr/>
                    <a:lstStyle/>
                    <a:p>
                      <a:pPr marL="1270" algn="ctr">
                        <a:lnSpc>
                          <a:spcPts val="16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Petra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2420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Amra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9095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14020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Hayat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Zaman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1.940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1.965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2.515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313">
                <a:tc>
                  <a:txBody>
                    <a:bodyPr/>
                    <a:lstStyle/>
                    <a:p>
                      <a:pPr marL="190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1.970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2.565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2.690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pension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375022"/>
            <a:ext cx="6675755" cy="472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9539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13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</a:t>
            </a:r>
            <a:endParaRPr sz="1400">
              <a:latin typeface="Arial"/>
              <a:cs typeface="Arial"/>
            </a:endParaRPr>
          </a:p>
          <a:p>
            <a:pPr marL="469900" marR="635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 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 al Puente Sheik Husseim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de  Amman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·Traslado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R="3323590"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Puente Alemby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Jordano)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 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·10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635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en el hotel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(solo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incluye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·4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los hoteles de Jordania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Israel y Jordania de acuerdo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itinerario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·Guía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·Presentes 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650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 marL="469900" marR="4572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Puente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Alemby (lado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israeli)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en  Israel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411480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sin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aunque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26034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en las visitas durante el tour,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estaran</a:t>
            </a:r>
            <a:endParaRPr sz="1400">
              <a:latin typeface="Arial"/>
              <a:cs typeface="Arial"/>
            </a:endParaRPr>
          </a:p>
          <a:p>
            <a:pPr marR="922019" algn="ctr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68325" indent="-22923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no tomar noches de hoteles, excursiones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en el transcurso del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VISADOS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TASAS 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A/DE</a:t>
            </a:r>
            <a:r>
              <a:rPr sz="1400" b="1" u="heavy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6098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-Aproximadamente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U$117 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Jordania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U$33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-Bus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cruce de frontera U$2 por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U$17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persona solo si regresan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25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55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Moises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+</a:t>
            </a:r>
            <a:r>
              <a:rPr sz="20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2000" dirty="0">
              <a:latin typeface="Arial"/>
              <a:cs typeface="Arial"/>
            </a:endParaRPr>
          </a:p>
          <a:p>
            <a:pPr marL="187325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dias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TEL 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MASADA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715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el 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bajo del mundo, 400 metros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nivel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mar. Ascensión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cable carril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fortificación de los judíos en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3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lucha contra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el palacio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Herodes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Sinagoga. Vista 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Mar Muerto.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Tel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889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 JUAN DE 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breve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Tel Aviv-Jaffa.  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Cesarea, ciudad 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grandiosa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cuya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perduro  hasta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epoca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cruzados. Se 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Carmel para poder disfrutar de una vista panorámica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del</a:t>
            </a:r>
            <a:r>
              <a:rPr sz="1400" spc="-2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  Bahai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Jardines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Persas.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Acre,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fortificada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medieval,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endParaRPr sz="1400" dirty="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podrán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las murallas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antigua.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 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 LAGO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 hacia Nazareth.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r>
              <a:rPr sz="1400" spc="2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9570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 de José. Se continúa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de Galilea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continuaremos hacia Tabgha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lugar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Multiplicación de 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Peces.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Luego se prosigue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últimos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cuatro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  Sinagoga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Casa de 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Pedro, seguiremos hacia el Monte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Bienaventuranzas,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escenario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VALLE DEL 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Yardenit,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una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 griega cuya importancia estrategica debido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56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960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perdurado através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historia hasta nuestros días. 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 arqueológicas. Continuación vía Desierto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Judea y  Samaria,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Jerusalem, pudiéndose apreciar desde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el 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 Tentaciones.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6- VIERNES.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BELÉN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Museo de Israel, donde están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expuestos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manuscritos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tiempos de  Jesus. Vista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prosiguiendo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Ein 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afueras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Santuario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Juan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Bautista. De allí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Memorial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Belén.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del Nacimiento, Capillas  de San 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José.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VIEJA)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MURO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 LOS  LAMENTOS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VIA DOLOROSA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SEPULCRO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Monte Scopus hacia el Monte de los Olivos.  </a:t>
            </a:r>
            <a:r>
              <a:rPr sz="1400" spc="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Panorama</a:t>
            </a:r>
            <a:endParaRPr sz="1400" dirty="0">
              <a:latin typeface="Arial"/>
              <a:cs typeface="Arial"/>
            </a:endParaRPr>
          </a:p>
          <a:p>
            <a:pPr marL="12700" marR="635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Amurallada. Continuación hacia 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Visita del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Occidental (Muro de 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 Templo. Continuaremos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Vía Dolorosa,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Santo Sepulcro,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Sion, Tumba del Rey David, Cenáculo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Abadía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SHEIK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HUSSEIM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endParaRPr sz="1400" dirty="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buffet.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Sheik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Husseim.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 personal.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 de visado. Traslado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9-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MONTE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NEBO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 </a:t>
            </a:r>
            <a:r>
              <a:rPr sz="1400" b="1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 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Monte Nebo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las Cruzadas,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Regalis”,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6913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zona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10-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(Visita)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cine 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11- MIERCOLES.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PEQUENA 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2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 Petra.  Salida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 Wadi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 el  desierto  de  Lawrence  de   </a:t>
            </a:r>
            <a:r>
              <a:rPr sz="1400" spc="3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Arabia.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rosadas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desierto,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posee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 12-  JUEVES.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PUENTE    </a:t>
            </a:r>
            <a:r>
              <a:rPr sz="1400" b="1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ALEMBY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salir en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Puente Alemby. Fin de nuestros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81426" y="347471"/>
            <a:ext cx="433641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 Moisés +</a:t>
            </a:r>
            <a:r>
              <a:rPr sz="1400" b="1" u="heavy" spc="-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97179" y="1324609"/>
          <a:ext cx="7051292" cy="2880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9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169">
                <a:tc>
                  <a:txBody>
                    <a:bodyPr/>
                    <a:lstStyle/>
                    <a:p>
                      <a:pPr marR="76200" algn="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4673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246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75">
                <a:tc>
                  <a:txBody>
                    <a:bodyPr/>
                    <a:lstStyle/>
                    <a:p>
                      <a:pPr marL="534670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9750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3375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490855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6095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00">
                        <a:lnSpc>
                          <a:spcPts val="165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32460">
                        <a:lnSpc>
                          <a:spcPts val="165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76">
                <a:tc>
                  <a:txBody>
                    <a:bodyPr/>
                    <a:lstStyle/>
                    <a:p>
                      <a:pPr marL="534670">
                        <a:lnSpc>
                          <a:spcPts val="166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4195">
                        <a:lnSpc>
                          <a:spcPts val="166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93090">
                        <a:lnSpc>
                          <a:spcPts val="166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75">
                <a:tc>
                  <a:txBody>
                    <a:bodyPr/>
                    <a:lstStyle/>
                    <a:p>
                      <a:pPr marL="464820">
                        <a:lnSpc>
                          <a:spcPts val="166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56260">
                        <a:lnSpc>
                          <a:spcPts val="166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8155">
                        <a:lnSpc>
                          <a:spcPts val="166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75">
                <a:tc>
                  <a:txBody>
                    <a:bodyPr/>
                    <a:lstStyle/>
                    <a:p>
                      <a:pPr marL="54419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859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Fanar</a:t>
                      </a:r>
                      <a:r>
                        <a:rPr sz="1400" spc="-6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Mena Tyche</a:t>
                      </a:r>
                      <a:r>
                        <a:rPr sz="1400" spc="-4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89584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Bristol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76">
                <a:tc>
                  <a:txBody>
                    <a:bodyPr/>
                    <a:lstStyle/>
                    <a:p>
                      <a:pPr marL="12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Petra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178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Amra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Palace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9306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View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3434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Hayat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Zaman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marL="35179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pPr marL="19304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1.975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2.645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312">
                <a:tc>
                  <a:txBody>
                    <a:bodyPr/>
                    <a:lstStyle/>
                    <a:p>
                      <a:pPr marR="120014" algn="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2.100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2.700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marL="217804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4953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2.075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2.150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2.825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26162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114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marL="35623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64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405502"/>
            <a:ext cx="6551295" cy="472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12 de septiembre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 al hotel de Tel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 marL="469900" marR="3556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Puente Sheik Husseim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al aeropuerto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 o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  <a:p>
            <a:pPr marR="3199130"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Puente Alemby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Jordano)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-12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11 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-11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-2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 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210185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-4 cenas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adicionales en los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 Aviv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53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Jordania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acuerdo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itinerario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4"/>
              </a:lnSpc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-Todas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-Presentes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6709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domésticos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arriba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-Maleteros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-Gastos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índole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Medico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accidentes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-Seguro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daño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perdida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maletas</a:t>
            </a:r>
            <a:endParaRPr sz="1400">
              <a:latin typeface="Arial"/>
              <a:cs typeface="Arial"/>
            </a:endParaRPr>
          </a:p>
          <a:p>
            <a:pPr marL="469900" marR="45720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Puente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Alemby (lado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israeli)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en  Israel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marR="411480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primera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siempre sin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cena, aunque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 conductor de habla hispana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</a:t>
            </a:r>
            <a:endParaRPr sz="1400">
              <a:latin typeface="Arial"/>
              <a:cs typeface="Arial"/>
            </a:endParaRPr>
          </a:p>
          <a:p>
            <a:pPr marL="469900" marR="26034" indent="-2292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incluidos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solo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inicio (llegada)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(salida) del  Circuito.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otro día 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cobrado como traslado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adicional.</a:t>
            </a:r>
            <a:endParaRPr sz="1400">
              <a:latin typeface="Arial"/>
              <a:cs typeface="Arial"/>
            </a:endParaRPr>
          </a:p>
          <a:p>
            <a:pPr marL="2413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en las visitas durante el tour, hoteles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visitar,</a:t>
            </a:r>
            <a:r>
              <a:rPr sz="1400" spc="1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estarán</a:t>
            </a:r>
            <a:endParaRPr sz="1400">
              <a:latin typeface="Arial"/>
              <a:cs typeface="Arial"/>
            </a:endParaRPr>
          </a:p>
          <a:p>
            <a:pPr marR="922019" algn="ctr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cambios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circunstancias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</a:t>
            </a:r>
            <a:endParaRPr sz="1400">
              <a:latin typeface="Arial"/>
              <a:cs typeface="Arial"/>
            </a:endParaRPr>
          </a:p>
          <a:p>
            <a:pPr marL="469900" marR="568325" indent="-22923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-No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dinero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no tomar noches de hoteles, excursiones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comidas en el transcurso del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VISADOS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TASAS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A/DE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69570" indent="-108585">
              <a:lnSpc>
                <a:spcPts val="1610"/>
              </a:lnSpc>
              <a:buChar char="-"/>
              <a:tabLst>
                <a:tab pos="37020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Aproximadamente u$d 117 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4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salida de 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33 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4"/>
              </a:lnSpc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Bus de cruce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frontera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45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salida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17 por persona 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507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Transferencias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Bancarias: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realizará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través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bancaria.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datos de nuestra cuenta bancaria forneceremos los detalles de nuestra cuenta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bancaria cuando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compre 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 bancaria hay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 del banco local,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banco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intermediario que efectúa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nivel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internacional dicha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Ambos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abonados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decir,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agencia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pasajero que envía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bancaria.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así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suceda,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vuestra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responsabilidad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instrucciones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precisas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vuestro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banco.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esa forma nosotros recibiremos el importe total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neto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Notas Finales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Importante: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recordamos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circuitos son 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regulares, garantizadas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mínimo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 Esto quiere decir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de diferentes agencias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viaje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agrupados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Israel,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 juntos los traslados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tours  incluidos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circuito, en un vehículo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apropiado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 (Coche, Van,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Minibús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Bus, según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número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participantes).</a:t>
            </a:r>
            <a:endParaRPr sz="1400">
              <a:latin typeface="Arial"/>
              <a:cs typeface="Arial"/>
            </a:endParaRPr>
          </a:p>
          <a:p>
            <a:pPr marL="12700" marR="5715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Además,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reservada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reservado.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Les    recomendamos    entregar  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vuestros    pasajeros 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WHATSAPP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emergencia,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puedan contactarnos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necesario: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+ (972)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547-944 097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Valeria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5755" cy="7065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20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endParaRPr sz="2000">
              <a:latin typeface="Arial"/>
              <a:cs typeface="Arial"/>
            </a:endParaRPr>
          </a:p>
          <a:p>
            <a:pPr marL="419734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04 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en español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81355" indent="5016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Aeropuerto  Internacional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El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 las famosas Pirámides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Keops,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Micerinos, así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Esfinge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esculpida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iremos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Instituto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Papiro,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donde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mostrará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proceso artesanal utilizado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confección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Papiros.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arte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milenario, 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guarda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Tutankhamon.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visitará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Saladino,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Alabastro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Bazar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 Khalili.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El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 visita de Memphis, centro de culto del Dios Ptah.</a:t>
            </a:r>
            <a:r>
              <a:rPr sz="1400" spc="-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Fundada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tiempos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dinastía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sobrevivió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largo de las distintas dinastías faraónicas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convirtió en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mayores 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Antigüedad. Entre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arquitectónicos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cabe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destacar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Coloso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Ramsés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II 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Esfinge de  Alabastros.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Necrópolis de Sakkara, una de 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antiguas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Allí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conservan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vestigios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principales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periodos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historia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de Egipto, destacando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Pirámide Escalonada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Faraón.  Regreso 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noche, asistiremos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 de 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Nilo,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Folklore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famosa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Danza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Vientre.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El 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Internacional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indicada 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 de El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107950" algn="ctr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Extensión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</a:t>
            </a:r>
            <a:endParaRPr sz="1400">
              <a:latin typeface="Arial"/>
              <a:cs typeface="Arial"/>
            </a:endParaRPr>
          </a:p>
          <a:p>
            <a:pPr marL="85090" algn="ctr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Precio en Dólares Americanos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Pasajero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 habitación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compartida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Vigente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el 01-Marzo-2021 al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28-Febrero-2022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4151" y="8247633"/>
          <a:ext cx="6644383" cy="836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0311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Categoría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02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04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05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06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24447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Ind.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pPr marL="382270" marR="245745" indent="-128905">
                        <a:lnSpc>
                          <a:spcPts val="1610"/>
                        </a:lnSpc>
                        <a:spcBef>
                          <a:spcPts val="20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4500" y="9281362"/>
            <a:ext cx="551307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feriados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(23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Mar-08 Abr 2021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22 Dic-06 Ene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2022)</a:t>
            </a:r>
            <a:endParaRPr sz="1400">
              <a:latin typeface="Arial"/>
              <a:cs typeface="Arial"/>
            </a:endParaRPr>
          </a:p>
          <a:p>
            <a:pPr marL="168021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Primera: +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Primera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Superior: + $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3436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Noches Hotel 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(02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HB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 Noche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BB)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Traslados in/out 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habla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completo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egipcio, Ciudadela de Aladino, Khan el khalili)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1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completo (Piramids, Memphis, Sakkara)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navegando por el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nilo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Char char="•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637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17930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El Cairo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y Crucero del</a:t>
            </a:r>
            <a:r>
              <a:rPr sz="20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Nilo</a:t>
            </a:r>
            <a:endParaRPr sz="2000">
              <a:latin typeface="Arial"/>
              <a:cs typeface="Arial"/>
            </a:endParaRPr>
          </a:p>
          <a:p>
            <a:pPr marL="518795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en español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1.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EL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endParaRPr sz="1400">
              <a:latin typeface="Arial"/>
              <a:cs typeface="Arial"/>
            </a:endParaRPr>
          </a:p>
          <a:p>
            <a:pPr marL="12700" marR="6350" indent="5016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Cairo.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hotel. 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2.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ASWAN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CRUCERO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vuelo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Aswan.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llegada,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por 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al puerto para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embarque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Crucero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Nilo.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Presa de Aswan,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templo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Philae dedicado 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diosa Isis.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Inicio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navegación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Kom Ombo,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consagrado al Dios Sobek,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cocodrilo. Regreso al barco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continuación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navegación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Edfu, disfrutando del hermoso paisaje del Rio Nilo.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alojamiento 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EDFU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LUXOR.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8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bordo.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mañana,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coche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tirado por caballos, visita</a:t>
            </a:r>
            <a:r>
              <a:rPr sz="1400" spc="-1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Templo de Edfu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dedicado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dios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Horus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mejor conservado de Egipto).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 y navegación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Esna,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esclusa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viaje  hasta Luxor. Noche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4.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LUXOR.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6100"/>
              </a:lnSpc>
              <a:spcBef>
                <a:spcPts val="3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 Día completo visitando los templos de Luxor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dedicado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 dios Amón,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Karnak,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extenso recinto que alberga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20 complejos  arquitectónicos,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experiencia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recordaran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 a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bordo.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5.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LUXOR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vuelo con destino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Cairo.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 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alrededores de El Cairo: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Memphis, centro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culto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Dios  Ptah. Fundada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tiempos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dinastía I, sobrevivió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largo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distintas  dinastías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faraónicas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convirtió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Antigüedad.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monumentos arquitectónicos cabe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destacar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Coloso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Ramsés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II y la  Esfinge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Alabastros.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 visitaremos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Necrópolis de Sakkara,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de las 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Allí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conservan los vestigios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principales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periodos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antigua de Egipto, destacando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Pirámide Escalonada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Faraón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Djoser.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asistiremos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 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Rio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Nilo,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Folklore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país,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famosa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Danza del Vientre. Alojamiento.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5755" cy="220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98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CAIRO.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 las famosas Pirámides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Keops,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Kefren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Micerinos, así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Esfinge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esculpida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iremos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Instituto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Papiro,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donde 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mostrará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proceso artesanal utilizado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confección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Papiros.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Egipcio,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arte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milenario, 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guarda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Tesoro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Tutankhamon.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visitará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Saladino,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Alabastro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Bazar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 Khalili.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2755645"/>
          <a:ext cx="6703820" cy="7256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5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2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5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Categoría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02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03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04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05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06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Pax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781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Ind.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marL="65405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5590"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096">
                      <a:solidFill>
                        <a:srgbClr val="365F9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16">
                <a:tc>
                  <a:txBody>
                    <a:bodyPr/>
                    <a:lstStyle/>
                    <a:p>
                      <a:pPr marL="65405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Prim.</a:t>
                      </a:r>
                      <a:r>
                        <a:rPr sz="1400" spc="-8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495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365F91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3678554"/>
            <a:ext cx="6655434" cy="288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 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(02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HB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 Noche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BB)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abordo el barco en pensión completa excepto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traslados in/out Cairo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habla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completo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Egipcio, Ciudadela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Saladino,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Khan el khalili)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completo (Pirámides, Memphis,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Sakkara)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visitas clásicas del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navegando por el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Nilo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5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•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 NO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 internos por persona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USD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•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Propinas, Bebidas,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Extras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347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060" algn="ctr">
              <a:lnSpc>
                <a:spcPts val="235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JORDANIA</a:t>
            </a:r>
            <a:endParaRPr sz="2000">
              <a:latin typeface="Arial"/>
              <a:cs typeface="Arial"/>
            </a:endParaRPr>
          </a:p>
          <a:p>
            <a:pPr marL="206375" algn="ctr">
              <a:lnSpc>
                <a:spcPts val="2315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- LEYENDAS</a:t>
            </a:r>
            <a:r>
              <a:rPr sz="20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6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3053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Salidas regulares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Viernes, Sábado, Domingo, Martes, Miércoles,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Jerash 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Ammán. Sus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 avenidas,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Ciudadela, el centro 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 ciudad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Ammán,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distancia por carretera.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4444303"/>
            <a:ext cx="414782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excursión, visitaremos el Arco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Columnata,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finalizando,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maravillosa   ACÚSTICA.   Después   visitaremos</a:t>
            </a:r>
            <a:r>
              <a:rPr sz="1400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2296" y="4444303"/>
            <a:ext cx="2456815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 algn="just">
              <a:lnSpc>
                <a:spcPct val="9610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 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Romano, con una  Castillo   de   Ajloun, 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fortaleza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5064378"/>
            <a:ext cx="6676390" cy="4708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construida en 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tarde en el siglo XIII, por los Mamelucos  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 Cruzados,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vista.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 y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Mar Muerto /</a:t>
            </a:r>
            <a:r>
              <a:rPr sz="1400" b="1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este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Azraq): Estos  castillos, construcciones de los siglos VII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XI, eran utilizados unos como  caravaneras, otros como pabellones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descanso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 de ellos como fuertes  militares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defensa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el nivel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mar. Posibilidad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baño.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>
              <a:lnSpc>
                <a:spcPct val="9580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Madaba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Shobak 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Shobak,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recuerdo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solitario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gloria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Cruzados,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1115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Balduino, fue construido como defensa del camino entre  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 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344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985" algn="just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Petra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alguna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ocasión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“Mont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 una 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 km.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 de Petra. Un desfiladero 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m.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 adentraremos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arenas rosadas de este desierto,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posee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caprichosas.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Llegada. 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DOBLE/TRIPLE CON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739390" algn="just">
              <a:lnSpc>
                <a:spcPct val="95800"/>
              </a:lnSpc>
              <a:spcBef>
                <a:spcPts val="3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220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260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990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390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1.085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495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959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LOS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SIGUIENTES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145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0220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Grand View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5109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5*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29946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The 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by Rotana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12700" marR="653415">
              <a:lnSpc>
                <a:spcPts val="1610"/>
              </a:lnSpc>
              <a:spcBef>
                <a:spcPts val="75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12700" marR="135890">
              <a:lnSpc>
                <a:spcPts val="1610"/>
              </a:lnSpc>
              <a:spcBef>
                <a:spcPts val="10"/>
              </a:spcBef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 de  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53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09600">
              <a:lnSpc>
                <a:spcPts val="1610"/>
              </a:lnSpc>
              <a:spcBef>
                <a:spcPts val="75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enfermedad,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Propinas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53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salida (circuito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Israel) $ 17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adicional no mencionado en 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5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individual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(bajo</a:t>
            </a:r>
            <a:r>
              <a:rPr sz="1400" b="1" u="heavy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$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 $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- $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$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09/10 PERSONAS - $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753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POR PERSONA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837180" algn="just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43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57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140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>
              <a:latin typeface="Arial"/>
              <a:cs typeface="Arial"/>
            </a:endParaRPr>
          </a:p>
          <a:p>
            <a:pPr marL="12700" marR="472440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 deben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 por transferencia bancaria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  cuenta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los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 marL="212090" indent="-199390" algn="just">
              <a:lnSpc>
                <a:spcPts val="1530"/>
              </a:lnSpc>
              <a:buAutoNum type="arabicPeriod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el derecho de cancelar cualquier 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>
              <a:latin typeface="Arial"/>
              <a:cs typeface="Arial"/>
            </a:endParaRPr>
          </a:p>
          <a:p>
            <a:pPr marL="12700" marR="127635" algn="just">
              <a:lnSpc>
                <a:spcPct val="96100"/>
              </a:lnSpc>
              <a:spcBef>
                <a:spcPts val="30"/>
              </a:spcBef>
              <a:buAutoNum type="arabicPeriod" startAt="3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pago debe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semanas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clientes. En caso 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derecho de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85115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cobrará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cobrará el 50% del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1651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de cancelar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1-3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 del  valor 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Show)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aviso,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cobrará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75% del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12700" marR="246379">
              <a:lnSpc>
                <a:spcPts val="1610"/>
              </a:lnSpc>
              <a:spcBef>
                <a:spcPts val="75"/>
              </a:spcBef>
              <a:buAutoNum type="arabicPeriod" startAt="2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Aeropuertos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tomados por los 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264160">
              <a:lnSpc>
                <a:spcPts val="1610"/>
              </a:lnSpc>
              <a:spcBef>
                <a:spcPts val="10"/>
              </a:spcBef>
              <a:buAutoNum type="arabicPeriod" startAt="2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temprana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del cliente por  causas personales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212090" indent="-199390" algn="just">
              <a:lnSpc>
                <a:spcPts val="1530"/>
              </a:lnSpc>
              <a:buAutoNum type="arabicPeriod" startAt="2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tiene el pleno derecho de cambiar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endParaRPr sz="1400">
              <a:latin typeface="Arial"/>
              <a:cs typeface="Arial"/>
            </a:endParaRPr>
          </a:p>
          <a:p>
            <a:pPr marL="12700" marR="71056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cliente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causas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fuerza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  <a:p>
            <a:pPr marL="212090" indent="-199390" algn="just">
              <a:lnSpc>
                <a:spcPts val="1535"/>
              </a:lnSpc>
              <a:buAutoNum type="arabicPeriod" startAt="5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que los clientes tengan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</a:t>
            </a:r>
            <a:endParaRPr sz="1400">
              <a:latin typeface="Arial"/>
              <a:cs typeface="Arial"/>
            </a:endParaRPr>
          </a:p>
          <a:p>
            <a:pPr marL="12700" marR="106680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Tours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excepto en el caso que haya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sido aprobado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reserva.</a:t>
            </a:r>
            <a:endParaRPr sz="1400">
              <a:latin typeface="Arial"/>
              <a:cs typeface="Arial"/>
            </a:endParaRPr>
          </a:p>
          <a:p>
            <a:pPr marL="12700" marR="68580">
              <a:lnSpc>
                <a:spcPts val="1610"/>
              </a:lnSpc>
              <a:spcBef>
                <a:spcPts val="40"/>
              </a:spcBef>
              <a:buAutoNum type="arabicPeriod" startAt="6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serán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nuestros representantes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212090" indent="-199390" algn="just">
              <a:lnSpc>
                <a:spcPts val="1530"/>
              </a:lnSpc>
              <a:buAutoNum type="arabicPeriod" startAt="6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 las 24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3028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83210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tiene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derecho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 los precios indicados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tarifario 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nuestras 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antelación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transporte, ni de guía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3340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no han recibido los servicios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adquiridos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 queja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país de origen no será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cuenta según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69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297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Castillos Del</a:t>
            </a:r>
            <a:r>
              <a:rPr sz="2000" b="1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Desierto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04495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regulares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Viernes,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Sábado, Domingo, Martes, Miércoles,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Jerash 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Ammán. Sus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 avenidas,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Ciudadela, el centro 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 ciudad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Ammán,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distancia por carretera.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954906"/>
            <a:ext cx="4147820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excursión, visitaremos el Arco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Columnata,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finalizando,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maravillosa   ACÚSTICA.   Después   visitaremos</a:t>
            </a:r>
            <a:r>
              <a:rPr sz="1400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2296" y="3954906"/>
            <a:ext cx="2456815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 algn="just">
              <a:lnSpc>
                <a:spcPts val="1610"/>
              </a:lnSpc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Plaza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Romano, con una  Castillo   de   Ajloun, 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fortaleza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574031"/>
            <a:ext cx="6675755" cy="4914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construida en 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tarde en el siglo XIII, por los Mamelucos  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 Cruzados,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vista.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algunos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Azraq). Estos  castillos, construcciones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XI,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fueron utilizados como caravaneras,  otros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pabellones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descanso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ellos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fuertes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militares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defensa de sus territorios.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 visitaremos el Mar Muerto. El punto más 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nivel del mar.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baño.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Monte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Shobak 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 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Monte Nebo para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admirar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profeta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dividió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prometida,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nunca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llegaría.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sigue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los Cruzados,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"Mont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Regalis",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5733" y="347471"/>
            <a:ext cx="1016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61150" cy="8057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LOS PROFETAS </a:t>
            </a:r>
            <a:r>
              <a:rPr sz="2000" b="1" u="heavy" spc="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20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ISRAEL</a:t>
            </a:r>
            <a:endParaRPr sz="2000">
              <a:latin typeface="Arial"/>
              <a:cs typeface="Arial"/>
            </a:endParaRPr>
          </a:p>
          <a:p>
            <a:pPr marL="12700" algn="ctr">
              <a:lnSpc>
                <a:spcPts val="235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20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Moisés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imes New Roman"/>
              <a:cs typeface="Times New Roman"/>
            </a:endParaRPr>
          </a:p>
          <a:p>
            <a:pPr marL="10160" algn="ctr">
              <a:lnSpc>
                <a:spcPct val="1000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español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1-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TEL AVIV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1303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 Gurion.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representante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Tel-Aviv. Alojamiento en Tel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2-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TEL 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MASADA 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36195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libre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Muerto.  Salida hacia el 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ascensión en cable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carril a Masada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 fortificación de los judíos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lucha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contra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excavaciones,  el palacio de Herodes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Sinagoga. Vista panorámica del Campo Romano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 Mar Muerto.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 Aviv.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Tel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905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3-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MARTES. TEL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JAFFA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CESAREA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HAIFA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 JUAN DE ACRE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breve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Tel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Aviv-Jaffa.</a:t>
            </a:r>
            <a:endParaRPr sz="1400">
              <a:latin typeface="Arial"/>
              <a:cs typeface="Arial"/>
            </a:endParaRPr>
          </a:p>
          <a:p>
            <a:pPr marL="12700" marR="25400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costera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Cesárea,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del Rey  Herodes, famosa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grandiosa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puerto, cuya importancia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perduro 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época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cruzados.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prosigue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Haifa, situada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Monte Carmel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poder disfrutar de una vista panorámica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Bahai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famosos Jardines Persas. Continuación hacia San Juan de  Acre,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fortificada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Cruzados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medieval,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podrán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apreciar las murallas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prosigue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4-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MIERCOLES.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CANA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NAZARETH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SANTUARIOS DEL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LAGO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TIBERIAS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vía Cana de Galilea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Nazareth.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Anunciación,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Carpintería de José.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continúa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bordeando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Mar de Galilea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Tiberias.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continuaremos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Tabgha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Multiplicación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Peces. Luego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prosigue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Cafarnaum, el  Ministerio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últimos cuatro años de Jesus,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Antigua Sinagoga 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Casa de San Pedro, seguiremos hacia el Monte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marR="83820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Bienaventuranzas,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escenario del Sermón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 Alojamiento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8753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zona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"La 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Petra",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tan solo 15  km. 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desfiladero 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ancho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 típica Nabatea hace que esta visita sea 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habitada por</a:t>
            </a:r>
            <a:r>
              <a:rPr sz="1400" spc="-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muchas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tumbas, recipientes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agua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parte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Bared,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el 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Pequeña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Lawrence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Arabia. Excursión en el  desierto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vehículos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4x4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conducidos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beduinos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 consiste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pequeña excursión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paisaje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lunar de este desierto. Nos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adentraremos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arenas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rosadas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desierto,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posee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encanto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proporcionado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macizos graníticos que la naturaleza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modelado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formas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Ammán. Llegada.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disposición de los Sres.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Clientes.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8º.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PERSONA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1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DOBLE/TRIPLE CON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r>
              <a:rPr sz="1400" b="1" u="heavy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33235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U$ 740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U$ 235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U$ 820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U$ 285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U$ 1.085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U$ 1.175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14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LOS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SIGUIENTES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145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0220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View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5109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29882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The 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Rotana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12700" marR="653415">
              <a:lnSpc>
                <a:spcPts val="1610"/>
              </a:lnSpc>
              <a:spcBef>
                <a:spcPts val="75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12700" marR="135890">
              <a:lnSpc>
                <a:spcPts val="1610"/>
              </a:lnSpc>
              <a:spcBef>
                <a:spcPts val="10"/>
              </a:spcBef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 de  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53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-Seguro personal (robo, enfermedad,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-Vuelos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-Propinas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-Almuerzos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-Bebidas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-Tasas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salida (circuito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e Israel)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-$17 por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adicional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mencionado en el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-Visado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-$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851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(bajo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09/10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48715">
              <a:lnSpc>
                <a:spcPts val="162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 EN  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43</a:t>
            </a:r>
            <a:endParaRPr sz="1400">
              <a:latin typeface="Arial"/>
              <a:cs typeface="Arial"/>
            </a:endParaRPr>
          </a:p>
          <a:p>
            <a:pPr marL="12700" marR="257746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7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140 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>
              <a:latin typeface="Arial"/>
              <a:cs typeface="Arial"/>
            </a:endParaRPr>
          </a:p>
          <a:p>
            <a:pPr marL="12700" marR="472440">
              <a:lnSpc>
                <a:spcPts val="1620"/>
              </a:lnSpc>
              <a:spcBef>
                <a:spcPts val="65"/>
              </a:spcBef>
              <a:buAutoNum type="arabicPeriod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 deben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 por transferencia bancaria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  cuenta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los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 marL="212090" indent="-199390">
              <a:lnSpc>
                <a:spcPts val="1530"/>
              </a:lnSpc>
              <a:buAutoNum type="arabicPeriod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el derecho de cancelar cualquier 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>
              <a:latin typeface="Arial"/>
              <a:cs typeface="Arial"/>
            </a:endParaRPr>
          </a:p>
          <a:p>
            <a:pPr marL="12700" marR="127635" algn="just">
              <a:lnSpc>
                <a:spcPts val="1610"/>
              </a:lnSpc>
              <a:spcBef>
                <a:spcPts val="75"/>
              </a:spcBef>
              <a:buAutoNum type="arabicPeriod" startAt="3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pago debe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semanas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clientes. En caso 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derecho de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85115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cobrará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 cobrará el 50% del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1651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de cancelar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1-3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 del  valor 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no presentarse (No Show)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aviso,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75% del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12700" marR="246379">
              <a:lnSpc>
                <a:spcPts val="1610"/>
              </a:lnSpc>
              <a:spcBef>
                <a:spcPts val="75"/>
              </a:spcBef>
              <a:buAutoNum type="arabicPeriod" startAt="2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Aeropuertos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tomados por los 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garantizadas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212090" indent="-199390">
              <a:lnSpc>
                <a:spcPts val="1535"/>
              </a:lnSpc>
              <a:buAutoNum type="arabicPeriod" startAt="2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temprana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del cliente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causas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habrá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234950">
              <a:lnSpc>
                <a:spcPts val="1610"/>
              </a:lnSpc>
              <a:spcBef>
                <a:spcPts val="75"/>
              </a:spcBef>
              <a:buAutoNum type="arabicPeriod" startAt="4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tiene el pleno derecho de cambiar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para  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cliente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causas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fuerza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466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06680">
              <a:lnSpc>
                <a:spcPct val="96000"/>
              </a:lnSpc>
              <a:buAutoNum type="arabicPeriod" startAt="5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los clientes tengan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parte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Tours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excepto en el caso que haya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sido aprobado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reserva.</a:t>
            </a:r>
            <a:endParaRPr sz="1400">
              <a:latin typeface="Arial"/>
              <a:cs typeface="Arial"/>
            </a:endParaRPr>
          </a:p>
          <a:p>
            <a:pPr marL="12700" marR="68580">
              <a:lnSpc>
                <a:spcPts val="1610"/>
              </a:lnSpc>
              <a:spcBef>
                <a:spcPts val="40"/>
              </a:spcBef>
              <a:buAutoNum type="arabicPeriod" startAt="5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serán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nuestros representantes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212090" indent="-199390">
              <a:lnSpc>
                <a:spcPts val="1530"/>
              </a:lnSpc>
              <a:buAutoNum type="arabicPeriod" startAt="5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 las 24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  <a:p>
            <a:pPr marL="12700" marR="283845">
              <a:lnSpc>
                <a:spcPts val="1610"/>
              </a:lnSpc>
              <a:spcBef>
                <a:spcPts val="80"/>
              </a:spcBef>
              <a:buAutoNum type="arabicPeriod" startAt="8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tiene el derecho de cambiar los precios indicados en este tarifario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nuestras 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antelación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transporte, ni de guía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3340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no han recibido los servicios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adquiridos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 queja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país de origen no será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cuenta según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904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Wadi</a:t>
            </a:r>
            <a:r>
              <a:rPr sz="20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Rum</a:t>
            </a:r>
            <a:endParaRPr sz="2000">
              <a:latin typeface="Arial"/>
              <a:cs typeface="Arial"/>
            </a:endParaRPr>
          </a:p>
          <a:p>
            <a:pPr marL="45085" algn="ctr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(8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82931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Salidas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Viernes, Sábado, Domingo, Martes, Miércoles,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Jerash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b="1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avenidas,  la Ciudadela,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hacia la ciudad de  Jerash, una de las ciudades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 Jerash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al norte de Ammán, 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distancia por carretera. Durante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excursión,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Arco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 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Columnata,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finalizando, el Teatro Romano, 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maravillosa  ACÚSTICA. Después visitaremos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Castillo de Ajlun,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fortaleza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reconstruido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siglo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XIII,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mamelucos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después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época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 Cruzados, situado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montaña y desde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contempla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hermosa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vista. Al 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regreso</a:t>
            </a:r>
            <a:r>
              <a:rPr sz="1400" spc="-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este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Azraq). Estos  castillos, construcciones de los siglos VII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XI, eran utilizados unos como  caravanserais, otros como pabellones de descanso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 de ellos como fuertes  militares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defensa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el nivel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mar. Posibilidad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baño.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Monte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Shobak 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los Cruzados,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alguna ocasión como 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Regalis”,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854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1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</a:t>
            </a:r>
            <a:r>
              <a:rPr sz="1400" spc="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2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</a:t>
            </a:r>
            <a:r>
              <a:rPr sz="1400" spc="20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zona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m. de ancho 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Bared,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las arenas rosadas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desierto, que posee 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 proporcionado por los macizos graníticos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 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prevista salida hacia Amman.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8º.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88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59435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POR PERSONA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DOBLE/TRIPLE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 MEDIA 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33299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U$ 820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U$ 235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U$ 895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-U$ 285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U$ 1.135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1.210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LOS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SIGUIENTES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145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02200">
              <a:lnSpc>
                <a:spcPts val="162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View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>
              <a:latin typeface="Arial"/>
              <a:cs typeface="Arial"/>
            </a:endParaRPr>
          </a:p>
          <a:p>
            <a:pPr marL="12700" marR="15049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51095">
              <a:lnSpc>
                <a:spcPct val="961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 marL="12700" marR="150495">
              <a:lnSpc>
                <a:spcPts val="1610"/>
              </a:lnSpc>
              <a:spcBef>
                <a:spcPts val="4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298825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The 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Rotana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12700" marR="653415">
              <a:lnSpc>
                <a:spcPts val="1610"/>
              </a:lnSpc>
              <a:spcBef>
                <a:spcPts val="80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530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enfermedad,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salida (circuito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Israel)-U$17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851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1920" indent="-109220" algn="just">
              <a:lnSpc>
                <a:spcPts val="1650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adicional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1920" indent="-109220" algn="just">
              <a:lnSpc>
                <a:spcPts val="165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individual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65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(bajo</a:t>
            </a:r>
            <a:r>
              <a:rPr sz="1400" b="1" u="heavy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-U $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09/10 PERSONAS -U $</a:t>
            </a:r>
            <a:r>
              <a:rPr sz="1400" spc="-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50620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629535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43  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-U$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140 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019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bancaria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 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 marL="243840" indent="-231140" algn="just">
              <a:lnSpc>
                <a:spcPts val="1530"/>
              </a:lnSpc>
              <a:buAutoNum type="arabicPeriod"/>
              <a:tabLst>
                <a:tab pos="24447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cancelar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  <a:buAutoNum type="arabicPeriod" startAt="3"/>
              <a:tabLst>
                <a:tab pos="2235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pago debe ser 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caso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el derecho de 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operar 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2923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cancela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se cobrará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50% del valor  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de cancelar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1-3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75%</a:t>
            </a:r>
            <a:r>
              <a:rPr sz="1400" spc="2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 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no presentarse (No Show)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aviso,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 del total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210820" indent="-198120" algn="just">
              <a:lnSpc>
                <a:spcPts val="1545"/>
              </a:lnSpc>
              <a:buAutoNum type="arabicPeriod" startAt="2"/>
              <a:tabLst>
                <a:tab pos="21082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Aeropuertos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 startAt="3"/>
              <a:tabLst>
                <a:tab pos="2311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salida temprana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 del programa por parte del cliente por  causas personales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507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100"/>
              </a:lnSpc>
              <a:buAutoNum type="arabicPeriod" startAt="4"/>
              <a:tabLst>
                <a:tab pos="22923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Maral 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 el pleno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derecho de cambiar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secuencia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cliente o 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causas de fuerza 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40"/>
              </a:spcBef>
              <a:buAutoNum type="arabicPeriod" startAt="4"/>
              <a:tabLst>
                <a:tab pos="2184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los clientes tengan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 parte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que haya sido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aprobado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 Maral Tours al 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reserva.</a:t>
            </a:r>
            <a:endParaRPr sz="1400">
              <a:latin typeface="Arial"/>
              <a:cs typeface="Arial"/>
            </a:endParaRPr>
          </a:p>
          <a:p>
            <a:pPr marL="216535" indent="-203835" algn="just">
              <a:lnSpc>
                <a:spcPts val="1535"/>
              </a:lnSpc>
              <a:buAutoNum type="arabicPeriod" startAt="4"/>
              <a:tabLst>
                <a:tab pos="21717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serán operados por nuestros representantes 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201295" indent="-188595" algn="just">
              <a:lnSpc>
                <a:spcPts val="1610"/>
              </a:lnSpc>
              <a:buAutoNum type="arabicPeriod" startAt="7"/>
              <a:tabLst>
                <a:tab pos="2019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  <a:buAutoNum type="arabicPeriod" startAt="7"/>
              <a:tabLst>
                <a:tab pos="20320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el caso, se 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antelación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transporte, ni de guía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recibido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adquiridos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queja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654" y="8794495"/>
            <a:ext cx="2939415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u="heavy" spc="-5" dirty="0">
                <a:solidFill>
                  <a:srgbClr val="17375E"/>
                </a:solidFill>
                <a:latin typeface="Times New Roman"/>
                <a:cs typeface="Times New Roman"/>
                <a:hlinkClick r:id="rId2"/>
              </a:rPr>
              <a:t>www.alsultanacamp.com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94688" y="5631179"/>
            <a:ext cx="4162044" cy="3119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79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76957" y="4912232"/>
            <a:ext cx="3406140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b="1" u="heavy" spc="-5" dirty="0">
                <a:solidFill>
                  <a:srgbClr val="17375E"/>
                </a:solidFill>
                <a:latin typeface="Times New Roman"/>
                <a:cs typeface="Times New Roman"/>
                <a:hlinkClick r:id="rId2"/>
              </a:rPr>
              <a:t>www.mazayenrumcamp.com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80388" y="1652015"/>
            <a:ext cx="4396740" cy="3278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7321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JUEVES. GALILEA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VALLE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JORDAN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BEITH SHEAN</a:t>
            </a:r>
            <a:r>
              <a:rPr sz="1400" b="1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JERUSALEM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1568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Saldremos de Tibérias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rumbo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Yardenit,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orillas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rio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Jordán. Seguiremos viajando por el Valle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hasta Beit Shean, una de las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principales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 griega cuya importancia estratégica debido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su ubicación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geográfica ha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perdurado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atraves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historia hasta nuestros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las excavaciones arqueológicas. Continuación vía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Judea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  <a:p>
            <a:pPr marL="12700" marR="285750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Samaria,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Jerusalem, pudiéndose apreciar desde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 Tentaciones.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Jerusalem.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7907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6-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VIERNES. 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 NUEVA)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EIN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KAREM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BELEN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Salida para una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Nueva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Jerusalem. Visita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Libro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Israel, donde están expuestos los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manuscritos</a:t>
            </a:r>
            <a:endParaRPr sz="1400">
              <a:latin typeface="Arial"/>
              <a:cs typeface="Arial"/>
            </a:endParaRPr>
          </a:p>
          <a:p>
            <a:pPr marL="12700" marR="38735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Muerto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representa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Jerusalem 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tiempos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Jesus. Vista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Universidad Hebrea de Jerusalén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siguiendo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Karem,  pintoresco barrio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afueras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Santuario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Juan  Bautista. De alli 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el Memorial Yad Vashem.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 viaje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hasta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Belen.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Natividad, Gruta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Nacimiento, 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Jerónimo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San Jose.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y alojamiento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7-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SABADO.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JERUSALÉN (VISITA DE 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CIUDAD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VIEJA)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785" indent="50165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Scopus hacia el Monte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Olivos. Panorama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Amurallada.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Gethsemani, Basílica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Agonía.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Antigua.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Muro Occidental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(Muro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Lamentos) desde 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podrá apreciar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Explanada del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Templo.</a:t>
            </a:r>
            <a:endParaRPr sz="1400">
              <a:latin typeface="Arial"/>
              <a:cs typeface="Arial"/>
            </a:endParaRPr>
          </a:p>
          <a:p>
            <a:pPr marL="12700" marR="177165">
              <a:lnSpc>
                <a:spcPts val="1610"/>
              </a:lnSpc>
              <a:spcBef>
                <a:spcPts val="5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Via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Dolorosa,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Iglesia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Sepulcro, Monte  Sion, Tumba del Rey David,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Cenáculo (Sala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Ultima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Cena),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Abadia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Dormición. Cena opcional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8-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DOMINGO. JERUSALÉN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AEROPUERTO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BEN</a:t>
            </a:r>
            <a:r>
              <a:rPr sz="1400" b="1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GURION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 buffet. Traslado al vuelo de partida,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nuestros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297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Jordania y</a:t>
            </a:r>
            <a:r>
              <a:rPr sz="2000" b="1" u="heavy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Aqaba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Salidas regulares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Viernes, Sábado, Domingo, Martes, Miércoles,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Jerash 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de Ammán. Sus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 avenidas,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Ciudadela, el centro 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 ciudad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Ammán,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distancia por carretera.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3954906"/>
            <a:ext cx="4147820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excursión, visitaremos el Arco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Columnata,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finalizando,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maravillosa   ACÚSTICA.   Después   visitaremos</a:t>
            </a:r>
            <a:r>
              <a:rPr sz="1400" spc="3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2296" y="3954906"/>
            <a:ext cx="2456815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 marR="5080" indent="-2032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 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Romano, con una  Castillo   de   Ajloun, 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fortaleza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4567554"/>
            <a:ext cx="6676390" cy="4708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construida en 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tarde en el siglo XIII, por los Mamelucos  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 Cruzados,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vista.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este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Azraq). Estos  castillos, construcciones de los siglos VII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XI, eran utilizados 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caravaneras, otros como pabellones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descanso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 de ellos como fuertes  militares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defensa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el nivel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Posibilidad  de baño. 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Monte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Shobak (panorámico)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  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Santa).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los Cruzados,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 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 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7731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7620">
              <a:lnSpc>
                <a:spcPct val="961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Petra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alguna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ocasión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“Mont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Real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ladera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una 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amplia zona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árboles  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–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Aqaba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m. de ancho 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 adentraremos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arenas rosadas de este desierto,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posee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Aqaba.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Llegada. 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88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disposición de los Sres. Clientes.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Amman,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8º.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 POR PERSONA 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DOBLE/TRIPLE CON</a:t>
            </a:r>
            <a:r>
              <a:rPr sz="1400" b="1" u="heavy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58699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795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235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885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1,160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1,250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SIGUIENTES HOTELES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145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 Palace  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City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Tower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02200">
              <a:lnSpc>
                <a:spcPts val="162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View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Oryx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51095">
              <a:lnSpc>
                <a:spcPct val="960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  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Oryx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5*</a:t>
            </a:r>
            <a:r>
              <a:rPr sz="1400" b="1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29882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The 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Rotana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Continental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12700" marR="653415">
              <a:lnSpc>
                <a:spcPts val="1610"/>
              </a:lnSpc>
              <a:spcBef>
                <a:spcPts val="75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535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enfermedad,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912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83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72720" indent="-109855" algn="just">
              <a:lnSpc>
                <a:spcPts val="1650"/>
              </a:lnSpc>
              <a:buChar char="-"/>
              <a:tabLst>
                <a:tab pos="1727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 dirty="0">
              <a:latin typeface="Arial"/>
              <a:cs typeface="Arial"/>
            </a:endParaRPr>
          </a:p>
          <a:p>
            <a:pPr marL="121920" indent="-109220" algn="just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general.</a:t>
            </a:r>
            <a:endParaRPr sz="1400" dirty="0">
              <a:latin typeface="Arial"/>
              <a:cs typeface="Arial"/>
            </a:endParaRPr>
          </a:p>
          <a:p>
            <a:pPr marL="121920" indent="-109220" algn="just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salida (circuito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Israel) $ 17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 dirty="0">
              <a:latin typeface="Arial"/>
              <a:cs typeface="Arial"/>
            </a:endParaRPr>
          </a:p>
          <a:p>
            <a:pPr marL="121920" indent="-109220" algn="just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adicional no mencionado en 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 dirty="0">
              <a:latin typeface="Arial"/>
              <a:cs typeface="Arial"/>
            </a:endParaRPr>
          </a:p>
          <a:p>
            <a:pPr marL="121920" indent="-109220" algn="just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individual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(bajo</a:t>
            </a:r>
            <a:r>
              <a:rPr sz="1400" b="1" u="heavy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09/10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1150620">
              <a:lnSpc>
                <a:spcPts val="162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 EN  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43</a:t>
            </a:r>
            <a:endParaRPr sz="1400" dirty="0">
              <a:latin typeface="Arial"/>
              <a:cs typeface="Arial"/>
            </a:endParaRPr>
          </a:p>
          <a:p>
            <a:pPr marL="12700" marR="257937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140 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109855">
              <a:lnSpc>
                <a:spcPts val="162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para aplicar por persona por noche 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Santa, Eid  Al Fitir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Eid Al Adha 2020) ** Sujetos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cambios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*3 &amp; *4 -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*5 -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84 / *5 L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125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Fechas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aplicar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18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Abril/2021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16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Mayo/2021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Julio/2021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2019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bancaria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 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 dirty="0">
              <a:latin typeface="Arial"/>
              <a:cs typeface="Arial"/>
            </a:endParaRPr>
          </a:p>
          <a:p>
            <a:pPr marL="243840" indent="-231140" algn="just">
              <a:lnSpc>
                <a:spcPts val="1530"/>
              </a:lnSpc>
              <a:buAutoNum type="arabicPeriod"/>
              <a:tabLst>
                <a:tab pos="24447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cancelar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30"/>
              </a:spcBef>
              <a:buAutoNum type="arabicPeriod" startAt="3"/>
              <a:tabLst>
                <a:tab pos="2235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pago debe ser 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clientes. En caso 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 de no operar 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 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cancela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se cobrará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50% del  </a:t>
            </a:r>
            <a:r>
              <a:rPr sz="1400" spc="3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5910" y="9843209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6709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cancelar la reserva 1-3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 antes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cobrará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75%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 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no presentarse (No Show)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aviso,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 del total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  <a:buAutoNum type="arabicPeriod" startAt="2"/>
              <a:tabLst>
                <a:tab pos="2108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traslados Aeropuertos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  <a:buAutoNum type="arabicPeriod" startAt="3"/>
              <a:tabLst>
                <a:tab pos="2311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salida temprana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 del programa por parte del cliente por  causas personales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10"/>
              </a:spcBef>
              <a:buAutoNum type="arabicPeriod" startAt="3"/>
              <a:tabLst>
                <a:tab pos="22923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 el pleno derecho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cambiar la secuencia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programa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cliente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causas de fuerza 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  <a:p>
            <a:pPr marL="218440" indent="-205740" algn="just">
              <a:lnSpc>
                <a:spcPts val="1530"/>
              </a:lnSpc>
              <a:buAutoNum type="arabicPeriod" startAt="3"/>
              <a:tabLst>
                <a:tab pos="2184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los clientes tengan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  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que haya sido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aprobado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 Maral Tours al 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reserva.</a:t>
            </a:r>
            <a:endParaRPr sz="1400">
              <a:latin typeface="Arial"/>
              <a:cs typeface="Arial"/>
            </a:endParaRPr>
          </a:p>
          <a:p>
            <a:pPr marL="12700" marR="8255" algn="just">
              <a:lnSpc>
                <a:spcPts val="1610"/>
              </a:lnSpc>
              <a:spcBef>
                <a:spcPts val="40"/>
              </a:spcBef>
              <a:buAutoNum type="arabicPeriod" startAt="6"/>
              <a:tabLst>
                <a:tab pos="21717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serán operados por nuestros representantes de 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201295" indent="-188595" algn="just">
              <a:lnSpc>
                <a:spcPts val="1530"/>
              </a:lnSpc>
              <a:buAutoNum type="arabicPeriod" startAt="6"/>
              <a:tabLst>
                <a:tab pos="2019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  <a:buAutoNum type="arabicPeriod" startAt="6"/>
              <a:tabLst>
                <a:tab pos="20320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el caso, se 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antelación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clientes no disponen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transporte, ni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recibido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adquiridos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queja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70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Desierto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2000" b="1" u="heavy" dirty="0">
                <a:solidFill>
                  <a:srgbClr val="17375E"/>
                </a:solidFill>
                <a:latin typeface="Arial"/>
                <a:cs typeface="Arial"/>
              </a:rPr>
              <a:t>Wadi Rum y Mar</a:t>
            </a:r>
            <a:r>
              <a:rPr sz="20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04495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regulares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Viernes,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Sábado, Domingo, Martes, Miércoles,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Trámites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visado.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(siempre y cuando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sea antes de las 21 horas).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Jerash 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Ammán. Sus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 avenidas,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Ciudadela, el centro 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 ciudad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Ammán,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distancia por carretera. Durante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excursión, visitaremos el Arco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 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Columnata,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finalizando,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Romano, con una  maravillosa ACÚSTICA. Después visitaremos el Castillo de Ajlun, fortaleza  construida en 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tarde en el siglo XIII, por los Mamelucos  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 Cruzados,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vista.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este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Azraq). Estos  castillos, construcciones de los siglos VII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XI, eran utilizados unos como  caravaneras, otros como pabellones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descanso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 de ellos como fuertes  militares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defensa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el nivel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mar. Posibilidad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baño.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4º.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Madaba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 Nebo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 Shobak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(panorámico) -  Petra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4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3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7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Continuación 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solitario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1115 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Balduino,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construido como defensa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50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camino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Egipto.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Castillo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  de Petra denominado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alguna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ocasión como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“Mont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Regalis”,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1121409"/>
            <a:ext cx="6677025" cy="8388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 de una montaña,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 zona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entero)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m. de ancho 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Nos adentraremos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arenas rosadas de este desierto,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posee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 encanto especial proporcionado por los macizos graníticos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alojamiento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 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762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prevista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8º.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59435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POR PERSONA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DOBLE/TRIPLE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 MEDIA 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U$ 865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235</a:t>
            </a:r>
            <a:endParaRPr sz="1400">
              <a:latin typeface="Arial"/>
              <a:cs typeface="Arial"/>
            </a:endParaRPr>
          </a:p>
          <a:p>
            <a:pPr marL="12700" marR="2332990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U$ 940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U$ 285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1.235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936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87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LOS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SIGUIENTES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HOTELES  </a:t>
            </a:r>
            <a:r>
              <a:rPr sz="1400" b="1" u="heavy" spc="5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 marR="461454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Ramada Resort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&amp;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Spa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East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Resort</a:t>
            </a:r>
            <a:endParaRPr sz="1400" dirty="0">
              <a:latin typeface="Arial"/>
              <a:cs typeface="Arial"/>
            </a:endParaRPr>
          </a:p>
          <a:p>
            <a:pPr marL="12700" marR="15049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4902200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View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Ramada Resort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&amp;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Spa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East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Resort</a:t>
            </a:r>
            <a:endParaRPr sz="1400" dirty="0">
              <a:latin typeface="Arial"/>
              <a:cs typeface="Arial"/>
            </a:endParaRPr>
          </a:p>
          <a:p>
            <a:pPr marL="12700" marR="15049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495109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Holiday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Inn</a:t>
            </a:r>
            <a:endParaRPr sz="1400" dirty="0">
              <a:latin typeface="Arial"/>
              <a:cs typeface="Arial"/>
            </a:endParaRPr>
          </a:p>
          <a:p>
            <a:pPr marL="12700" marR="15049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Amman - The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by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Rotana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Crowne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</a:t>
            </a:r>
            <a:endParaRPr sz="1400" dirty="0">
              <a:latin typeface="Arial"/>
              <a:cs typeface="Arial"/>
            </a:endParaRPr>
          </a:p>
          <a:p>
            <a:pPr marL="12700" marR="15049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Sultana Luxury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Mazayen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Sun City 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Rahayeb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DXL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Campamentos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disponibilidad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 dirty="0">
              <a:latin typeface="Arial"/>
              <a:cs typeface="Arial"/>
            </a:endParaRPr>
          </a:p>
          <a:p>
            <a:pPr marL="12700" marR="653415">
              <a:lnSpc>
                <a:spcPts val="1610"/>
              </a:lnSpc>
              <a:spcBef>
                <a:spcPts val="75"/>
              </a:spcBef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régimen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media pensión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 dirty="0">
              <a:latin typeface="Arial"/>
              <a:cs typeface="Arial"/>
            </a:endParaRPr>
          </a:p>
          <a:p>
            <a:pPr marL="12700" marR="135890">
              <a:lnSpc>
                <a:spcPts val="1610"/>
              </a:lnSpc>
              <a:spcBef>
                <a:spcPts val="10"/>
              </a:spcBef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chofer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53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7375E"/>
              </a:buClr>
              <a:buFont typeface="Arial"/>
              <a:buChar char="-"/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enfermedad,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933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1920" indent="-109220" algn="just">
              <a:lnSpc>
                <a:spcPts val="165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121920" indent="-109220" algn="just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>
              <a:latin typeface="Arial"/>
              <a:cs typeface="Arial"/>
            </a:endParaRPr>
          </a:p>
          <a:p>
            <a:pPr marL="121920" indent="-109220" algn="just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-"/>
            </a:pPr>
            <a:endParaRPr sz="1300">
              <a:latin typeface="Times New Roman"/>
              <a:cs typeface="Times New Roman"/>
            </a:endParaRPr>
          </a:p>
          <a:p>
            <a:pPr marL="121920" indent="-109220" algn="just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salida (circuito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Israel) $ 17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 marL="121920" indent="-109220" algn="just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adicional no mencionado en el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1920" indent="-109220" algn="just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individual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(bajo</a:t>
            </a:r>
            <a:r>
              <a:rPr sz="1400" b="1" u="heavy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09/10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50620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 EN  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43</a:t>
            </a:r>
            <a:endParaRPr sz="1400">
              <a:latin typeface="Arial"/>
              <a:cs typeface="Arial"/>
            </a:endParaRPr>
          </a:p>
          <a:p>
            <a:pPr marL="12700" marR="262953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-U$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57  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-U$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140 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para aplicar por persona por noche en Mar Muerto</a:t>
            </a:r>
            <a:r>
              <a:rPr sz="1400" b="1" u="heavy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(Semana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Santa, Eid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Fitir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Eid 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Adha 2020)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cambios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*3 &amp; *4 -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*5 -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84 / *5 L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98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42840">
              <a:lnSpc>
                <a:spcPts val="162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Fechas para aplicar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04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18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Abril/2021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16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Mayo/2021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Julio/2021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2019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deben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transferencia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bancaria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 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los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 marL="243840" indent="-231140" algn="just">
              <a:lnSpc>
                <a:spcPts val="1535"/>
              </a:lnSpc>
              <a:buAutoNum type="arabicPeriod"/>
              <a:tabLst>
                <a:tab pos="24447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25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cancelar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2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2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75"/>
              </a:spcBef>
              <a:buAutoNum type="arabicPeriod" startAt="3"/>
              <a:tabLst>
                <a:tab pos="2235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pago debe ser 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clientes. En caso 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 de no operar 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62865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 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cancela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7321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255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89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se cancela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semana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llegada,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cobrará 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50% del  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de cancelar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1-3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75% del  valor 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presentarse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(No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Show)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aviso,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12700" marR="8255">
              <a:lnSpc>
                <a:spcPts val="1610"/>
              </a:lnSpc>
              <a:spcBef>
                <a:spcPts val="75"/>
              </a:spcBef>
              <a:buAutoNum type="arabicPeriod" startAt="2"/>
              <a:tabLst>
                <a:tab pos="2108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traslados Aeropuertos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10"/>
              </a:spcBef>
              <a:buAutoNum type="arabicPeriod" startAt="2"/>
              <a:tabLst>
                <a:tab pos="2311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salida temprana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 del programa por parte del cliente por  causas personales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228600" indent="-215900" algn="just">
              <a:lnSpc>
                <a:spcPts val="1530"/>
              </a:lnSpc>
              <a:buAutoNum type="arabicPeriod" startAt="2"/>
              <a:tabLst>
                <a:tab pos="22923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pleno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cambiar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secuencia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cliente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por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causas de fuerza 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  <a:p>
            <a:pPr marL="218440" indent="-205740" algn="just">
              <a:lnSpc>
                <a:spcPts val="1535"/>
              </a:lnSpc>
              <a:buAutoNum type="arabicPeriod" startAt="5"/>
              <a:tabLst>
                <a:tab pos="2184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los clientes tengan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  </a:t>
            </a:r>
            <a:r>
              <a:rPr sz="1400" spc="2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que haya sido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aprobado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 Maral Tours al 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reserva.</a:t>
            </a:r>
            <a:endParaRPr sz="1400">
              <a:latin typeface="Arial"/>
              <a:cs typeface="Arial"/>
            </a:endParaRPr>
          </a:p>
          <a:p>
            <a:pPr marL="216535" indent="-203835" algn="just">
              <a:lnSpc>
                <a:spcPts val="1530"/>
              </a:lnSpc>
              <a:buAutoNum type="arabicPeriod" startAt="6"/>
              <a:tabLst>
                <a:tab pos="21717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serán operados por nuestros representantes 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62865" marR="596265" indent="-50165">
              <a:lnSpc>
                <a:spcPts val="1610"/>
              </a:lnSpc>
              <a:spcBef>
                <a:spcPts val="75"/>
              </a:spcBef>
              <a:buAutoNum type="arabicPeriod" startAt="7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 las 24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10"/>
              </a:spcBef>
              <a:buAutoNum type="arabicPeriod" startAt="7"/>
              <a:tabLst>
                <a:tab pos="20320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tiene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el caso, se 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antelación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transporte, ni de guía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recibido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adquiridos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queja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origen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tomada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06039" y="347471"/>
            <a:ext cx="4011295" cy="778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Circuito</a:t>
            </a:r>
            <a:r>
              <a:rPr sz="1400" b="1" u="heavy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Moisés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45184" y="1324609"/>
          <a:ext cx="6040574" cy="26353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3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1385">
                <a:tc>
                  <a:txBody>
                    <a:bodyPr/>
                    <a:lstStyle/>
                    <a:p>
                      <a:pPr marL="408305" marR="172085" indent="-227329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Hotel Plan</a:t>
                      </a:r>
                      <a:r>
                        <a:rPr sz="1400" spc="-5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  similar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54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Superior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Tel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Aviv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14984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Seanet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406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Beach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Nazareth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19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Old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7815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Legacy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279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Ramada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Tiberias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20065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Astoria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862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Leonardo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38">
                <a:tc>
                  <a:txBody>
                    <a:bodyPr/>
                    <a:lstStyle/>
                    <a:p>
                      <a:pPr marL="1270" algn="ctr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Jerusalén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Gold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ts val="1664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Shalom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75590">
                        <a:lnSpc>
                          <a:spcPts val="1664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Grand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Court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Temporadas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</a:t>
                      </a:r>
                      <a:r>
                        <a:rPr sz="1400" spc="-8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Sgl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P/P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Dbl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408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Baja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560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1.240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745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1.495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932"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7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570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1.330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9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1.585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550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Temp.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Alta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1.420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1.555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765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1.675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69"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Dia del</a:t>
                      </a:r>
                      <a:r>
                        <a:rPr sz="1400" spc="-6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Perdon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CXL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DBE4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Sup.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cenas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4B3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98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191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4161662"/>
            <a:ext cx="6673215" cy="5541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ano menos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continuación:</a:t>
            </a:r>
            <a:endParaRPr sz="1400">
              <a:latin typeface="Arial"/>
              <a:cs typeface="Arial"/>
            </a:endParaRPr>
          </a:p>
          <a:p>
            <a:pPr marL="12700" marR="127000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Media – 21/03-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01/08-15/08- 22/08- 29/08- 26/09- 03/10- 10/10-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17/10-  24/10-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31/10- 07/11- 14/11-  21/11-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28/11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Temporada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28/03 05/09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19/09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12 de septiembre</a:t>
            </a:r>
            <a:r>
              <a:rPr sz="1400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anulada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</a:t>
            </a:r>
            <a:r>
              <a:rPr sz="1400" b="1" u="heavy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regular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Ben Gurion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Aviv.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Traslado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del hotel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Jerusalén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 Ben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Gurion.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 en hoteles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 buffet en los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en el hotel 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Galilea</a:t>
            </a:r>
            <a:endParaRPr sz="1400">
              <a:latin typeface="Arial"/>
              <a:cs typeface="Arial"/>
            </a:endParaRPr>
          </a:p>
          <a:p>
            <a:pPr marL="469900" marR="5080" indent="-228600">
              <a:lnSpc>
                <a:spcPts val="1620"/>
              </a:lnSpc>
              <a:spcBef>
                <a:spcPts val="65"/>
              </a:spcBef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 adicionales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hoteles,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Aviv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Jerusalén (solo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aquellos que reservaron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media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pensión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bebidas)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53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Israel de acuerdo con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adjunto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Autocar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lujo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aire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acondicionado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sitios de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itinerario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·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las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45"/>
              </a:lnSpc>
              <a:buChar char="·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cada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Precios NO</a:t>
            </a:r>
            <a:r>
              <a:rPr sz="1400" b="1" u="heavy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Vuelos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Visados,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fronteras y/o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aeropuertos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Comidas fuera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arriba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mencionadas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Maleteros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14"/>
              </a:lnSpc>
              <a:buChar char="-"/>
              <a:tabLst>
                <a:tab pos="3511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 de índole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personal</a:t>
            </a:r>
            <a:endParaRPr sz="1400">
              <a:latin typeface="Arial"/>
              <a:cs typeface="Arial"/>
            </a:endParaRPr>
          </a:p>
          <a:p>
            <a:pPr marL="350520" indent="-109220">
              <a:lnSpc>
                <a:spcPts val="1650"/>
              </a:lnSpc>
              <a:buChar char="-"/>
              <a:tabLst>
                <a:tab pos="3511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conductores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6390" cy="849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Jordania Al</a:t>
            </a:r>
            <a:r>
              <a:rPr sz="2000" b="1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Completo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1614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(8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7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Noches)</a:t>
            </a:r>
            <a:endParaRPr sz="1400">
              <a:latin typeface="Arial"/>
              <a:cs typeface="Arial"/>
            </a:endParaRPr>
          </a:p>
          <a:p>
            <a:pPr marL="400050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regulares: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Viernes,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Sábado, Domingo, Martes,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Miércoles,</a:t>
            </a:r>
            <a:r>
              <a:rPr sz="1400" spc="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Jueves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1º.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Queen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Alia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de nuestro personal. Trámites de visado. Traslado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hotel.  Cena(siempre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cuando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las 21 horas).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2º.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(Visita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Panorámica)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Jerash -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Ajloun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panorámica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Ammán. Sus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importantes  avenidas,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Ciudadela, el centro urbano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Teatro Romano.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la  ciudad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Jerash,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ciudades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Decápolis.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Jerash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norte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 Ammán, aproximadamente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45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km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hora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distancia por carretera. Durante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excursión, visitaremos el Arco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Triunfo,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 Ovalada, el Cardo,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Columnata,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Templo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Afrodita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finalizando,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Teatro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Romano, con una  maravillosa ACÚSTICA. Después visitaremos el Castillo de Ajlun, fortaleza  construida en 1185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tarde en el siglo XIII, por los Mamelucos  después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destrucción por los mongoles. Es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castillo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época de los  Cruzados,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situado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alto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hermosa  vista.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regreso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Ammán.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3º.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Castillos Del Desierto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este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alguno de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más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representativos llamados Castillos del Desierto (Harranah, Amra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Azraq). Estos  castillos, construcciones de los siglos VII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XI, eran utilizados unos como  caravaneras, otros como pabellones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descanso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algunos de ellos como fuertes  militares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defensa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territorios.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visitaremos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punto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bajo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tierra,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400 metros bajo el nivel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mar. Posibilidad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baño.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6350" algn="just">
              <a:lnSpc>
                <a:spcPct val="959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4º.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b="1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Madaba</a:t>
            </a:r>
            <a:r>
              <a:rPr sz="1400" b="1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Monte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Nebo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Castillo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Shobak</a:t>
            </a:r>
            <a:r>
              <a:rPr sz="1400" b="1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panorámico</a:t>
            </a:r>
            <a:r>
              <a:rPr sz="14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Petra.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para 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de San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Jorge,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donde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encuentra 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primer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mapa-mosaico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Santa. Continuación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Nebo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admirar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panorámica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Valle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Jordán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desde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montaña.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importante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porque fue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ÚLTIMO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visitado por Moisés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desde donde  el profeta divisó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 prometida,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nunca llegaría. 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sigue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el castillo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Shobak,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recuerdo solitario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antigua gloria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Cruzados,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construido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1115 por el rey Balduino, fue construido como defensa del camino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Damasco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Egipto.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Castillo está situado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norte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denominado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ocasión como “Mont Real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Mons Regalis”, está</a:t>
            </a:r>
            <a:r>
              <a:rPr sz="1400" spc="1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enclavado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7025" cy="752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89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ladera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montaña,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sobre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amplia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zona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árboles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frutales.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5º. Petra (visita día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entero).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completo dedicado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rosa,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de los  Nabateos. Durante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conoceremos los más importantes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representativos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monumentos esculpidos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roca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los Nabateos. El Tesoro, famoso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Internacionalmente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conocido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monumento llevado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una de las películas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Indiana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Jones,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Colores,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Tumbas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Reales,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lugares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mundo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menos hay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vida.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ya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tarde, regreso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  <a:spcBef>
                <a:spcPts val="5"/>
              </a:spcBef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6º. Petra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Wadi Rum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(4x4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2hrs)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Aqaba.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hacia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conoce como “La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Pequeña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Petra”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(Little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tan sólo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15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km.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norte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Petra.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desfiladero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apenas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m. de ancho con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su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 típica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Nabatea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hace que esta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ÚNICA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incomparable. Fue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Nabateos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muchas tumbas, recipientes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agua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cauces,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camino pequeño que lleva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alguna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interior, Siq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Bared,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escala  de esta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área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hecho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continuación de Petra,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nombre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Pequeña Petra.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hacia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Rum, el desierto de Lawrence de Arabia.  Excursión en el desierto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paseo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vehículos 4x4 conducidos por los  beduinos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horas, consiste en una pequeña excursión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paisaje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lunar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este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desierto.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adentraremos en las arenas rosadas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este desierto, que posee un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encanto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especial proporcionado por los macizos graníticos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naturaleza 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modelado 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formas caprichosas. 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finalizar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visita, salida hacia Aqaba. Llegada  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7º.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Amman.</a:t>
            </a:r>
            <a:endParaRPr sz="1400">
              <a:latin typeface="Arial"/>
              <a:cs typeface="Arial"/>
            </a:endParaRPr>
          </a:p>
          <a:p>
            <a:pPr marL="12700" marR="889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disposición de los Sres. Clientes.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Amman,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hotel. Cena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8º Amman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b="1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Aeropuerto.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20"/>
              </a:lnSpc>
              <a:spcBef>
                <a:spcPts val="6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 indicada traslado al aeropuerto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salir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vuelo regular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con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destino a la 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origen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4484" cy="9163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35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PRECIOS  POR PERSONA 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HABITACION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DOBLE/TRIPLE CON</a:t>
            </a:r>
            <a:r>
              <a:rPr sz="1400" b="1" u="heavy" spc="-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MEDIA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2331085">
              <a:lnSpc>
                <a:spcPts val="1610"/>
              </a:lnSpc>
              <a:spcBef>
                <a:spcPts val="7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U$ 835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U$ 235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U$ 920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-U$ 285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U$ 1.175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1.250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570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BASADOS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LOS SIGUIENTES HOTELES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b="1" u="heavy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SIMILARES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b="1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3*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461581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Fanar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Palace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Amra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Ramada Resort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&amp;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Spa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East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Resort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City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Tower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04105">
              <a:lnSpc>
                <a:spcPts val="161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4*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Mena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Tyche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View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King’s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Way</a:t>
            </a:r>
            <a:endParaRPr sz="1400">
              <a:latin typeface="Arial"/>
              <a:cs typeface="Arial"/>
            </a:endParaRPr>
          </a:p>
          <a:p>
            <a:pPr marL="12700" marR="218694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Ramada Resort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&amp;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Spa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Grand East Resort  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Oryx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4952365">
              <a:lnSpc>
                <a:spcPct val="961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Bristol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7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Holiday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Inn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Oryx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Categoria 5*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superior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300095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The Boulevard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Arjaan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Rotana  Petra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Hayatt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Zaman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 Muerto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Crowne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Plaza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Inter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Continental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</a:t>
            </a:r>
            <a:r>
              <a:rPr sz="1400" b="1" u="heavy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Encuentro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en el aeropuerto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1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  <a:buChar char="-"/>
              <a:tabLst>
                <a:tab pos="18224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 en los hoteles seleccionados en régimen de media pensión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habitación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estándar.</a:t>
            </a:r>
            <a:endParaRPr sz="1400">
              <a:latin typeface="Arial"/>
              <a:cs typeface="Arial"/>
            </a:endParaRPr>
          </a:p>
          <a:p>
            <a:pPr marL="132715" indent="-120014">
              <a:lnSpc>
                <a:spcPts val="1530"/>
              </a:lnSpc>
              <a:buChar char="-"/>
              <a:tabLst>
                <a:tab pos="13335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afectados al programa en autocares modernos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chofer  </a:t>
            </a:r>
            <a:r>
              <a:rPr sz="1400" spc="3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Entradas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lugares turísticos ubicados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 con las</a:t>
            </a:r>
            <a:r>
              <a:rPr sz="1400" spc="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Jeep Tours en 4x4 beduino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Wadi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Rum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2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horas.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 local de habla hispana durante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colectivo de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son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912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Nuestros precios no</a:t>
            </a:r>
            <a:r>
              <a:rPr sz="1400" b="1" u="heavy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incluyen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Seguro personal (robo,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enfermedad,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172720" indent="-109855">
              <a:lnSpc>
                <a:spcPts val="1610"/>
              </a:lnSpc>
              <a:buChar char="-"/>
              <a:tabLst>
                <a:tab pos="1727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Vuelos</a:t>
            </a:r>
            <a:endParaRPr sz="1400">
              <a:latin typeface="Arial"/>
              <a:cs typeface="Arial"/>
            </a:endParaRPr>
          </a:p>
          <a:p>
            <a:pPr marL="172720" indent="-109855">
              <a:lnSpc>
                <a:spcPts val="1610"/>
              </a:lnSpc>
              <a:buChar char="-"/>
              <a:tabLst>
                <a:tab pos="1727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Propinas</a:t>
            </a:r>
            <a:endParaRPr sz="1400">
              <a:latin typeface="Arial"/>
              <a:cs typeface="Arial"/>
            </a:endParaRPr>
          </a:p>
          <a:p>
            <a:pPr marL="172720" indent="-109855">
              <a:lnSpc>
                <a:spcPts val="1610"/>
              </a:lnSpc>
              <a:buChar char="-"/>
              <a:tabLst>
                <a:tab pos="1727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Almuerzos</a:t>
            </a:r>
            <a:endParaRPr sz="1400">
              <a:latin typeface="Arial"/>
              <a:cs typeface="Arial"/>
            </a:endParaRPr>
          </a:p>
          <a:p>
            <a:pPr marL="172720" indent="-109855">
              <a:lnSpc>
                <a:spcPts val="1610"/>
              </a:lnSpc>
              <a:buChar char="-"/>
              <a:tabLst>
                <a:tab pos="1727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 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general.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Tasas de salida (circuito Jordania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 Israel) $ 17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14"/>
              </a:lnSpc>
              <a:buChar char="-"/>
              <a:tabLst>
                <a:tab pos="122555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Cualquier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adicional no mencionado en 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1920" indent="-109220">
              <a:lnSpc>
                <a:spcPts val="165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Visado individual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son menos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65 por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TOUR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PRIVADO (bajo</a:t>
            </a:r>
            <a:r>
              <a:rPr sz="1400" b="1" u="heavy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petición)</a:t>
            </a:r>
            <a:r>
              <a:rPr sz="1400" i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585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03/04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445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05/06 PERSONAS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350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07/08 PERSONAS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280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09/10 PERSONAS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-U$</a:t>
            </a:r>
            <a:r>
              <a:rPr sz="1400" spc="-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210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48715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NOCHES EXTRAS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AMMAN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POR PERSONA EN  DOBLE/TRIPLE POR NOCHE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MEDIA</a:t>
            </a:r>
            <a:r>
              <a:rPr sz="1400" b="1" u="heavy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PENSION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43</a:t>
            </a:r>
            <a:endParaRPr sz="1400">
              <a:latin typeface="Arial"/>
              <a:cs typeface="Arial"/>
            </a:endParaRPr>
          </a:p>
          <a:p>
            <a:pPr marL="12700" marR="2577465">
              <a:lnSpc>
                <a:spcPts val="1620"/>
              </a:lnSpc>
              <a:spcBef>
                <a:spcPts val="6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4*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U$ 70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U$ 105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6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Hoteles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5*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superior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140 / Suplemento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individual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105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Suplemento para aplicar por persona por noche en</a:t>
            </a:r>
            <a:r>
              <a:rPr sz="1400" b="1" u="heavy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Mar</a:t>
            </a:r>
            <a:endParaRPr sz="1400">
              <a:latin typeface="Arial"/>
              <a:cs typeface="Arial"/>
            </a:endParaRPr>
          </a:p>
          <a:p>
            <a:pPr marL="12700" marR="669290">
              <a:lnSpc>
                <a:spcPts val="1610"/>
              </a:lnSpc>
              <a:spcBef>
                <a:spcPts val="75"/>
              </a:spcBef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Muerto/Aqaba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(Semana Santa,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Eid Al Fitir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Eid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Adha 2020)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**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Sujetos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17375E"/>
                </a:solidFill>
                <a:latin typeface="Arial"/>
                <a:cs typeface="Arial"/>
              </a:rPr>
              <a:t>**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*3 &amp; *4 -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U$ 57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*5 -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84 / *5 L 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U$ 98 (Mar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Muerto)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U$ 125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(Aqaba)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940935">
              <a:lnSpc>
                <a:spcPts val="161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Fechas para aplicar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 04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18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Abril/2021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12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16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Mayo/2021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Julio/2021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Términos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b="1" u="heavy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Condiciones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AutoNum type="arabicPeriod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 deben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pagadas por transferencia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bancaria a</a:t>
            </a:r>
            <a:r>
              <a:rPr sz="1400" spc="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nuestra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cuenta 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de los</a:t>
            </a:r>
            <a:r>
              <a:rPr sz="1400" spc="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pasajeros.</a:t>
            </a:r>
            <a:endParaRPr sz="1400">
              <a:latin typeface="Arial"/>
              <a:cs typeface="Arial"/>
            </a:endParaRPr>
          </a:p>
          <a:p>
            <a:pPr marL="12700" marR="455295">
              <a:lnSpc>
                <a:spcPts val="1610"/>
              </a:lnSpc>
              <a:spcBef>
                <a:spcPts val="75"/>
              </a:spcBef>
              <a:buAutoNum type="arabicPeriod" startAt="2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el derecho de cancelar cualquier 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efectuado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prepago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misma.</a:t>
            </a:r>
            <a:endParaRPr sz="1400">
              <a:latin typeface="Arial"/>
              <a:cs typeface="Arial"/>
            </a:endParaRPr>
          </a:p>
          <a:p>
            <a:pPr marL="212090" indent="-199390">
              <a:lnSpc>
                <a:spcPts val="1530"/>
              </a:lnSpc>
              <a:buAutoNum type="arabicPeriod" startAt="2"/>
              <a:tabLst>
                <a:tab pos="212725" algn="l"/>
              </a:tabLst>
            </a:pP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pago debe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efectuado como mínimo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semanas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endParaRPr sz="1400">
              <a:latin typeface="Arial"/>
              <a:cs typeface="Arial"/>
            </a:endParaRPr>
          </a:p>
          <a:p>
            <a:pPr marL="12700" marR="12763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clientes. En caso contrario, Maral Tours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derecho de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dichos clientes, aunque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tengan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nuestro bono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voucher.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7731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Póliza de</a:t>
            </a:r>
            <a:r>
              <a:rPr sz="1400" b="1" u="heavy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cancelación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80"/>
              </a:spcBef>
              <a:buAutoNum type="arabicPeriod"/>
              <a:tabLst>
                <a:tab pos="22923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cancela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semanas antes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25%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cancela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50%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valor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de cancelar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1-3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 el 75% del  valor del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paquete.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53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caso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presentarse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(No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Show)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aviso,</a:t>
            </a:r>
            <a:r>
              <a:rPr sz="1400" spc="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cobrará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75%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factura.</a:t>
            </a:r>
            <a:endParaRPr sz="1400">
              <a:latin typeface="Arial"/>
              <a:cs typeface="Arial"/>
            </a:endParaRPr>
          </a:p>
          <a:p>
            <a:pPr marL="12700" marR="7620">
              <a:lnSpc>
                <a:spcPts val="1610"/>
              </a:lnSpc>
              <a:spcBef>
                <a:spcPts val="75"/>
              </a:spcBef>
              <a:buAutoNum type="arabicPeriod" startAt="2"/>
              <a:tabLst>
                <a:tab pos="21082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caso de traslados Aeropuertos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durante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operación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nuestras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230504" indent="-217804" algn="just">
              <a:lnSpc>
                <a:spcPts val="1530"/>
              </a:lnSpc>
              <a:buAutoNum type="arabicPeriod" startAt="2"/>
              <a:tabLst>
                <a:tab pos="2311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reducción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parte</a:t>
            </a:r>
            <a:r>
              <a:rPr sz="1400" spc="1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1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</a:t>
            </a:r>
            <a:r>
              <a:rPr sz="1400" spc="1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causas personales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habrá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reembolso.</a:t>
            </a:r>
            <a:endParaRPr sz="1400">
              <a:latin typeface="Arial"/>
              <a:cs typeface="Arial"/>
            </a:endParaRPr>
          </a:p>
          <a:p>
            <a:pPr marL="12700" marR="237490">
              <a:lnSpc>
                <a:spcPct val="96100"/>
              </a:lnSpc>
              <a:spcBef>
                <a:spcPts val="30"/>
              </a:spcBef>
              <a:buAutoNum type="arabicPeriod" startAt="4"/>
              <a:tabLst>
                <a:tab pos="212725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Maral Tours tiene el pleno derecho de cambiar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secuencia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para  beneficio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cliente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causas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fuerza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mayor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perder ninguna visita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programada.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10"/>
              </a:lnSpc>
              <a:spcBef>
                <a:spcPts val="40"/>
              </a:spcBef>
              <a:buAutoNum type="arabicPeriod" startAt="4"/>
              <a:tabLst>
                <a:tab pos="21844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caso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los clientes tengan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diferente al nuestro por parte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agentes, Maral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responsabiliza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operaria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programación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salidas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garantizadas,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excepto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caso que haya sido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aprobado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parte de  Maral Tours al hacer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reserva.</a:t>
            </a:r>
            <a:endParaRPr sz="1400">
              <a:latin typeface="Arial"/>
              <a:cs typeface="Arial"/>
            </a:endParaRPr>
          </a:p>
          <a:p>
            <a:pPr marL="216535" indent="-203835" algn="just">
              <a:lnSpc>
                <a:spcPts val="1535"/>
              </a:lnSpc>
              <a:buAutoNum type="arabicPeriod" startAt="4"/>
              <a:tabLst>
                <a:tab pos="21717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traslados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llegada y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serán operados por nuestros representantes </a:t>
            </a:r>
            <a:r>
              <a:rPr sz="1400" spc="1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habla hispana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inglesa.</a:t>
            </a:r>
            <a:endParaRPr sz="1400">
              <a:latin typeface="Arial"/>
              <a:cs typeface="Arial"/>
            </a:endParaRPr>
          </a:p>
          <a:p>
            <a:pPr marL="201295" indent="-188595" algn="just">
              <a:lnSpc>
                <a:spcPts val="1610"/>
              </a:lnSpc>
              <a:buAutoNum type="arabicPeriod" startAt="7"/>
              <a:tabLst>
                <a:tab pos="2019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Teléfonos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emergencia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disponibles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24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horas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durante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</a:t>
            </a:r>
            <a:r>
              <a:rPr sz="1400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semana.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800"/>
              </a:lnSpc>
              <a:spcBef>
                <a:spcPts val="35"/>
              </a:spcBef>
              <a:buAutoNum type="arabicPeriod" startAt="7"/>
              <a:tabLst>
                <a:tab pos="20320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Maral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Tours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tiene</a:t>
            </a:r>
            <a:r>
              <a:rPr sz="1400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derecho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precios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indicados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este</a:t>
            </a:r>
            <a:r>
              <a:rPr sz="1400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tarifario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 nuestras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reservas.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si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fuera el caso, se notificaría de ello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antelación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escrito.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Durante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libres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clientes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transporte, ni de guía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local.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Quejas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pasajeros que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consideren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recibido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servicios adquiridos en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Jordania, deberán presentar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carta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escrito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salida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país.</a:t>
            </a:r>
            <a:endParaRPr sz="1400">
              <a:latin typeface="Arial"/>
              <a:cs typeface="Arial"/>
            </a:endParaRPr>
          </a:p>
          <a:p>
            <a:pPr marL="12700" marR="6350">
              <a:lnSpc>
                <a:spcPts val="1610"/>
              </a:lnSpc>
              <a:spcBef>
                <a:spcPts val="1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Toda queja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país de origen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tomada en cuenta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punto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descrito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anteriormente.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5265"/>
            <a:ext cx="6675755" cy="6450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1960">
              <a:lnSpc>
                <a:spcPts val="2370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ESTAMBUL DESDE U$</a:t>
            </a:r>
            <a:r>
              <a:rPr sz="20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199</a:t>
            </a:r>
            <a:endParaRPr sz="2000">
              <a:latin typeface="Arial"/>
              <a:cs typeface="Arial"/>
            </a:endParaRPr>
          </a:p>
          <a:p>
            <a:pPr marL="306705">
              <a:lnSpc>
                <a:spcPts val="1650"/>
              </a:lnSpc>
            </a:pPr>
            <a:r>
              <a:rPr sz="1400" u="heavy" dirty="0">
                <a:solidFill>
                  <a:srgbClr val="17375E"/>
                </a:solidFill>
                <a:latin typeface="Arial"/>
                <a:cs typeface="Arial"/>
              </a:rPr>
              <a:t>SIMPLEMENTE  </a:t>
            </a:r>
            <a:r>
              <a:rPr sz="1400" u="heavy" spc="-10" dirty="0">
                <a:solidFill>
                  <a:srgbClr val="17375E"/>
                </a:solidFill>
                <a:latin typeface="Arial"/>
                <a:cs typeface="Arial"/>
              </a:rPr>
              <a:t>UN  </a:t>
            </a:r>
            <a:r>
              <a:rPr sz="1400" u="heavy" dirty="0">
                <a:solidFill>
                  <a:srgbClr val="17375E"/>
                </a:solidFill>
                <a:latin typeface="Arial"/>
                <a:cs typeface="Arial"/>
              </a:rPr>
              <a:t>STOPOVER  </a:t>
            </a:r>
            <a:r>
              <a:rPr sz="1400" u="heavy" spc="-5" dirty="0">
                <a:solidFill>
                  <a:srgbClr val="17375E"/>
                </a:solidFill>
                <a:latin typeface="Arial"/>
                <a:cs typeface="Arial"/>
              </a:rPr>
              <a:t>INOVIDABLE  ENTRE  EUROPA </a:t>
            </a:r>
            <a:r>
              <a:rPr sz="1400" u="heavy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17375E"/>
                </a:solidFill>
                <a:latin typeface="Arial"/>
                <a:cs typeface="Arial"/>
              </a:rPr>
              <a:t>ASIA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(IST) al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indent="50165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libre.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Posibilidad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tomar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BÓSFORO”: bella vista del Cuerno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Jorge; visita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indent="5016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Día libre.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opcional 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almuerzo en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Sultanes en el Palácio Topkapı;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Museo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 Basilica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Santa Sofia  que es 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obra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maestra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ingenieria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el Hipodromo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Romano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</a:t>
            </a:r>
            <a:r>
              <a:rPr sz="1400" spc="-2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año  203;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Bazar.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5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orden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operación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 opcionales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  <a:p>
            <a:pPr marL="12700" marR="16129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cambiar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aviso previo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3, dependiendo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visitas: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58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Bazar/ 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 Sofía/ 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</a:t>
            </a:r>
            <a:r>
              <a:rPr sz="1400" spc="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Topkapi.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Doble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4975" y="7448463"/>
          <a:ext cx="2794379" cy="652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769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$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$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197</a:t>
                      </a:r>
                      <a:r>
                        <a:rPr sz="1400" spc="2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289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977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$</a:t>
                      </a:r>
                      <a:r>
                        <a:rPr sz="1400" spc="-1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$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227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24">
                <a:tc>
                  <a:txBody>
                    <a:bodyPr/>
                    <a:lstStyle/>
                    <a:p>
                      <a:pPr marL="22225">
                        <a:lnSpc>
                          <a:spcPts val="1525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$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367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25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629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4500" y="8234426"/>
            <a:ext cx="501015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PERSONA DE LOS</a:t>
            </a:r>
            <a:r>
              <a:rPr sz="1400" b="1" u="heavy" spc="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el Bósforo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100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$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110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466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Todos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1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03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17375E"/>
              </a:buClr>
              <a:buFont typeface="Arial"/>
              <a:buChar char="▪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endParaRPr sz="1400">
              <a:latin typeface="Arial"/>
              <a:cs typeface="Arial"/>
            </a:endParaRPr>
          </a:p>
          <a:p>
            <a:pPr marL="12700" marR="626745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 especificado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45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camas en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Turquía.</a:t>
            </a:r>
            <a:endParaRPr sz="1400">
              <a:latin typeface="Arial"/>
              <a:cs typeface="Arial"/>
            </a:endParaRPr>
          </a:p>
          <a:p>
            <a:pPr marL="161925" indent="-149225">
              <a:lnSpc>
                <a:spcPts val="1565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Lujo.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347471"/>
            <a:ext cx="177800" cy="194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4500" y="983741"/>
            <a:ext cx="6676390" cy="788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4769" algn="ctr">
              <a:lnSpc>
                <a:spcPts val="2375"/>
              </a:lnSpc>
            </a:pP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ESTAMBUL Y </a:t>
            </a:r>
            <a:r>
              <a:rPr sz="20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2000" b="1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75E"/>
                </a:solidFill>
                <a:latin typeface="Arial"/>
                <a:cs typeface="Arial"/>
              </a:rPr>
              <a:t>FASCINANTES</a:t>
            </a:r>
            <a:endParaRPr sz="2000">
              <a:latin typeface="Arial"/>
              <a:cs typeface="Arial"/>
            </a:endParaRPr>
          </a:p>
          <a:p>
            <a:pPr marL="529590" marR="524510" algn="ctr">
              <a:lnSpc>
                <a:spcPts val="1610"/>
              </a:lnSpc>
              <a:spcBef>
                <a:spcPts val="85"/>
              </a:spcBef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NOCHES, DESDE U$ 419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INCLUYE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VUELO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DOMÉSTICO DESDE  ESTAMBUL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PROGRAMA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10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01. AEROPUERTO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62865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Llegada, asistencia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traslado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Aeropuerto (IST) al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02.</a:t>
            </a:r>
            <a:r>
              <a:rPr sz="1400" b="1" spc="-8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Posibilidad de tomar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almuerzo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  restaurante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comida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 “POR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BÓSFORO”.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admirar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bella</a:t>
            </a:r>
            <a:r>
              <a:rPr sz="1400" spc="-2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vista 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Cuerno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Oro en Pierre Loti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Catedral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 Jorge,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Iglesia Ortodoxa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Patriarcal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Griega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sede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Patriarcado Ecuménico.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de  Suleyman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Magnífico,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Bazar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Especies,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fascinante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paseo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barco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el estrecho del Bósforo.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03. ESTAMBUL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r>
              <a:rPr sz="1400" spc="-6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Desayuno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959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 libre. Posibilidad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excursión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guiada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 almuerzo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un restaurante de comida típica: Visita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magnífica residencia de</a:t>
            </a:r>
            <a:r>
              <a:rPr sz="1400" spc="-2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Sultanes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Topkapı;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Museo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Basílica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Santa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Sofía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  una obra maestra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ingeniería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arquitectura,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Hipódromo Romano del año 203;</a:t>
            </a:r>
            <a:r>
              <a:rPr sz="1400" spc="-1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Mezquita Azul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6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minaretes; el famoso Gran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Bazar.</a:t>
            </a:r>
            <a:r>
              <a:rPr sz="1400" spc="7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04.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ANKARA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960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hacia Ankara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capital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Turquía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Mausoleo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fundador de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República.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el hotel.  Alojamiento. Opcionalmente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 realizar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trayecto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un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 doméstico, consulte 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</a:t>
            </a:r>
            <a:r>
              <a:rPr sz="1400" spc="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05.</a:t>
            </a:r>
            <a:r>
              <a:rPr sz="1400" b="1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CAPADOCIA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5715" algn="just">
              <a:lnSpc>
                <a:spcPct val="95800"/>
              </a:lnSpc>
              <a:spcBef>
                <a:spcPts val="3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visitar esta maravillosa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región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paisaje fascinante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original, formada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lava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volcánica.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innumerables monasterios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capillas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Göreme,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excavado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las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rocas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decorados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frescos.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impresionantes valles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región y disfrute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vistas de las “chimeneas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hadas”.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subterránea construida por las antiguas comunidades  locales para protegerse de ataques. Visita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centro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joyas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piedras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típicas de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y 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fábrica de alfombras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para aprender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sobre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producción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estos  productos.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Cena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6390" cy="5073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762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Capadocia: 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NOCHE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TURCA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”</a:t>
            </a:r>
            <a:endParaRPr sz="1400">
              <a:latin typeface="Arial"/>
              <a:cs typeface="Arial"/>
            </a:endParaRPr>
          </a:p>
          <a:p>
            <a:pPr marL="12700" marR="6985" algn="just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Presentación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bailes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folclóricos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cueva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típica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bebidas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locales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“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PASEO 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EN GLOBO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”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temprano por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admirar uno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más bellos paisajes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tierra.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06. CAPADOCIA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VUELO DOMESTICO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ESTAMBUL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Partida al aeropuerto para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tomar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(ya incluido en el precio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programa)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Estambul.</a:t>
            </a:r>
            <a:r>
              <a:rPr sz="1400" spc="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Alojamiento.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45"/>
              </a:lnSpc>
            </a:pP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DÍA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07. ESTAMBUL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AEROPUERTO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45"/>
              </a:lnSpc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Desayuno. Traslado al Aeropuerto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(IST)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de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regreso.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 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El orden del itinerario puede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previo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aviso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disponibilidad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guías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días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cierre de los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monumentos,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siempre respetando las  visitas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realizarse.</a:t>
            </a:r>
            <a:r>
              <a:rPr sz="1400" spc="-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Puede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cambiarse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también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orden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</a:t>
            </a:r>
            <a:r>
              <a:rPr sz="1400" spc="-7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las</a:t>
            </a:r>
            <a:r>
              <a:rPr sz="1400" spc="-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y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3.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Días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cierre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las visitas: Domingos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Gran Bazar, Lunes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 Santa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Sofia, Martes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Palacio Topkapı. Son ofrecidas visitas similares en caso 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de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cierre. Las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noches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Estambul son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operadas 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dos maneras: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+ 1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al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 (de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lo publicado) // 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//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principio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+ 2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final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algn="just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PRECIOS  POR PERSONA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7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6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NOCHES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5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Categoria 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Doble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–</a:t>
            </a:r>
            <a:r>
              <a:rPr sz="1400" spc="-2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Single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34975" y="5433481"/>
          <a:ext cx="3187728" cy="651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646">
                <a:tc>
                  <a:txBody>
                    <a:bodyPr/>
                    <a:lstStyle/>
                    <a:p>
                      <a:pPr marL="22225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Turista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419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U$ 417</a:t>
                      </a:r>
                      <a:r>
                        <a:rPr sz="1400" spc="31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4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669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95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Primera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519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U$ 517</a:t>
                      </a:r>
                      <a:r>
                        <a:rPr sz="1400" spc="-7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9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839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860">
                <a:tc>
                  <a:txBody>
                    <a:bodyPr/>
                    <a:lstStyle/>
                    <a:p>
                      <a:pPr marL="22225">
                        <a:lnSpc>
                          <a:spcPts val="1520"/>
                        </a:lnSpc>
                      </a:pP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Lujo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699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U$ 697</a:t>
                      </a:r>
                      <a:r>
                        <a:rPr sz="1400" spc="-9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520"/>
                        </a:lnSpc>
                      </a:pPr>
                      <a:r>
                        <a:rPr sz="14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sz="1400" spc="-100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17375E"/>
                          </a:solidFill>
                          <a:latin typeface="Arial"/>
                          <a:cs typeface="Arial"/>
                        </a:rPr>
                        <a:t>1.139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6217792"/>
            <a:ext cx="6620509" cy="326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COSTO  POR </a:t>
            </a: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PERSONA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DE LOS</a:t>
            </a:r>
            <a:r>
              <a:rPr sz="1400" b="1" u="heavy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OPCIONALES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Bósforo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100</a:t>
            </a:r>
            <a:endParaRPr sz="1400">
              <a:latin typeface="Arial"/>
              <a:cs typeface="Arial"/>
            </a:endParaRPr>
          </a:p>
          <a:p>
            <a:pPr marL="12700" marR="3999865">
              <a:lnSpc>
                <a:spcPct val="19140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por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ciudad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-U$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110  Opcional noche turca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Déjese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llevar por los encantos turcos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cueva típica de Capadocia,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</a:t>
            </a:r>
            <a:r>
              <a:rPr sz="1400" spc="114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95800"/>
              </a:lnSpc>
              <a:spcBef>
                <a:spcPts val="4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espectáculo de danzas folclóricas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danza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vientre, simplemente sensacional.  Incluye bebidas locales ilimitadas. Así como traslados al hotel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noche turca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/ hotel  con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ayuda de un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local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Opcional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paseo </a:t>
            </a:r>
            <a:r>
              <a:rPr sz="1400" b="1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globo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U$ 225 (todo el ano) menos </a:t>
            </a:r>
            <a:r>
              <a:rPr sz="1400" b="1" dirty="0">
                <a:solidFill>
                  <a:srgbClr val="17375E"/>
                </a:solidFill>
                <a:latin typeface="Arial"/>
                <a:cs typeface="Arial"/>
              </a:rPr>
              <a:t>-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U$</a:t>
            </a:r>
            <a:r>
              <a:rPr sz="1400" b="1" spc="4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7375E"/>
                </a:solidFill>
                <a:latin typeface="Arial"/>
                <a:cs typeface="Arial"/>
              </a:rPr>
              <a:t>275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375"/>
              </a:lnSpc>
            </a:pPr>
            <a:r>
              <a:rPr sz="1200" b="1" spc="-5" dirty="0">
                <a:solidFill>
                  <a:srgbClr val="17375E"/>
                </a:solidFill>
                <a:latin typeface="Arial"/>
                <a:cs typeface="Arial"/>
              </a:rPr>
              <a:t>(ABR,MAY,SEP,OCT)</a:t>
            </a:r>
            <a:endParaRPr sz="1200">
              <a:latin typeface="Arial"/>
              <a:cs typeface="Arial"/>
            </a:endParaRPr>
          </a:p>
          <a:p>
            <a:pPr marL="12700" marR="34925">
              <a:lnSpc>
                <a:spcPct val="96100"/>
              </a:lnSpc>
              <a:spcBef>
                <a:spcPts val="30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Salida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temprano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por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mañana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disfrutar del hermoso amanecer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 de los  más bellos paisajes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tierra.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vez en 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sitio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(6:00 am),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aprecia 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la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preparación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del globo. Una vez que está lleno, abordamos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canasta. Una vez</a:t>
            </a:r>
            <a:r>
              <a:rPr sz="1400" spc="1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que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984321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8912" y="10018470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59"/>
                </a:moveTo>
                <a:lnTo>
                  <a:pt x="6684009" y="175259"/>
                </a:lnTo>
                <a:lnTo>
                  <a:pt x="6684009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912" y="10193731"/>
            <a:ext cx="6684009" cy="175260"/>
          </a:xfrm>
          <a:custGeom>
            <a:avLst/>
            <a:gdLst/>
            <a:ahLst/>
            <a:cxnLst/>
            <a:rect l="l" t="t" r="r" b="b"/>
            <a:pathLst>
              <a:path w="6684009" h="175259">
                <a:moveTo>
                  <a:pt x="0" y="175260"/>
                </a:moveTo>
                <a:lnTo>
                  <a:pt x="6684009" y="175260"/>
                </a:lnTo>
                <a:lnTo>
                  <a:pt x="6684009" y="0"/>
                </a:lnTo>
                <a:lnTo>
                  <a:pt x="0" y="0"/>
                </a:lnTo>
                <a:lnTo>
                  <a:pt x="0" y="175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4500" y="347471"/>
            <a:ext cx="6673215" cy="7117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99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61950">
              <a:lnSpc>
                <a:spcPct val="9600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ha alcanzado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800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metros,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permanece allí durante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20-30 minutos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luego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desciende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acercarse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impresionantes formaciones rocosas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contemplarlas.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 panorama incomparable. (Operación de esta excursión es  bajo disponibilidad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 condiciones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climáticas).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</a:t>
            </a:r>
            <a:r>
              <a:rPr sz="1400" b="1" u="heavy" spc="-8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de acuerdo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</a:t>
            </a:r>
            <a:r>
              <a:rPr sz="1400" spc="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elegida.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Guía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de habla</a:t>
            </a:r>
            <a:r>
              <a:rPr sz="1400" spc="-5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hispana.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4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Alimentación,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entradas y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visitas de acuerdo al mencionado en el</a:t>
            </a:r>
            <a:r>
              <a:rPr sz="1400" spc="10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Todos los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previstos en vehículos con</a:t>
            </a:r>
            <a:r>
              <a:rPr sz="1400" spc="9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aire-acondicionado.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06 Desayunos, 02</a:t>
            </a:r>
            <a:r>
              <a:rPr sz="1400" spc="-2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Cenas.</a:t>
            </a:r>
            <a:endParaRPr sz="1400">
              <a:latin typeface="Arial"/>
              <a:cs typeface="Arial"/>
            </a:endParaRPr>
          </a:p>
          <a:p>
            <a:pPr marL="12700" marR="93345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Vuelo Doméstico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mencionado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como incluido: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CAPADOCIA /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ESTAMBUL (Política  de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equipaje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15kg por</a:t>
            </a:r>
            <a:r>
              <a:rPr sz="1400" spc="-5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pax).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7375E"/>
              </a:buClr>
              <a:buFont typeface="Arial"/>
              <a:buChar char="▪"/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dirty="0">
                <a:solidFill>
                  <a:srgbClr val="17375E"/>
                </a:solidFill>
                <a:latin typeface="Arial"/>
                <a:cs typeface="Arial"/>
              </a:rPr>
              <a:t>EL PRECIO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</a:t>
            </a:r>
            <a:r>
              <a:rPr sz="1400" b="1" u="heavy" spc="-9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INCLUYE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Gastos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personales.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Propinas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para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guía,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chófer,</a:t>
            </a:r>
            <a:r>
              <a:rPr sz="1400" spc="-3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10"/>
              </a:lnSpc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Excursiones</a:t>
            </a:r>
            <a:r>
              <a:rPr sz="1400" spc="-1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opcionales.</a:t>
            </a:r>
            <a:endParaRPr sz="1400">
              <a:latin typeface="Arial"/>
              <a:cs typeface="Arial"/>
            </a:endParaRPr>
          </a:p>
          <a:p>
            <a:pPr marL="12700" marR="626745">
              <a:lnSpc>
                <a:spcPts val="1610"/>
              </a:lnSpc>
              <a:spcBef>
                <a:spcPts val="75"/>
              </a:spcBef>
              <a:buChar char="▪"/>
              <a:tabLst>
                <a:tab pos="125730" algn="l"/>
              </a:tabLst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Traslados no indicados,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días diferentes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de llegada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partida del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programa.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535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Ningún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servicio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no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especificado.</a:t>
            </a:r>
            <a:endParaRPr sz="1400">
              <a:latin typeface="Arial"/>
              <a:cs typeface="Arial"/>
            </a:endParaRPr>
          </a:p>
          <a:p>
            <a:pPr marL="125095" indent="-112395">
              <a:lnSpc>
                <a:spcPts val="1650"/>
              </a:lnSpc>
              <a:buChar char="▪"/>
              <a:tabLst>
                <a:tab pos="12573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Bebidas.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Notas</a:t>
            </a:r>
            <a:r>
              <a:rPr sz="1400" b="1" u="heavy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b="1" u="heavy" spc="-5" dirty="0">
                <a:solidFill>
                  <a:srgbClr val="17375E"/>
                </a:solidFill>
                <a:latin typeface="Arial"/>
                <a:cs typeface="Arial"/>
              </a:rPr>
              <a:t>importantes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10"/>
              </a:lnSpc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Precios 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en Dólares</a:t>
            </a:r>
            <a:r>
              <a:rPr sz="1400" spc="-3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Americanos.</a:t>
            </a:r>
            <a:endParaRPr sz="1400">
              <a:latin typeface="Arial"/>
              <a:cs typeface="Arial"/>
            </a:endParaRPr>
          </a:p>
          <a:p>
            <a:pPr marL="12700" marR="315595">
              <a:lnSpc>
                <a:spcPts val="1610"/>
              </a:lnSpc>
              <a:spcBef>
                <a:spcPts val="75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acomodación en triple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será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con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adición de una cama extra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portable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una  vez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lo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hoteles no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suelan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tener habitaciones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con 3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camás en</a:t>
            </a:r>
            <a:r>
              <a:rPr sz="1400" spc="65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Turquia.</a:t>
            </a:r>
            <a:endParaRPr sz="1400">
              <a:latin typeface="Arial"/>
              <a:cs typeface="Arial"/>
            </a:endParaRPr>
          </a:p>
          <a:p>
            <a:pPr marL="12700" marR="462280">
              <a:lnSpc>
                <a:spcPts val="1610"/>
              </a:lnSpc>
              <a:spcBef>
                <a:spcPts val="10"/>
              </a:spcBef>
              <a:buAutoNum type="arabicPlain"/>
              <a:tabLst>
                <a:tab pos="162560" algn="l"/>
              </a:tabLst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- Del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20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mayo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al 31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agosto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se aplica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en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la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Categoría Lujo. 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4 - Llegadas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los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días</a:t>
            </a:r>
            <a:r>
              <a:rPr sz="1400" spc="-4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Miercoles.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5 - PARA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LAS SALIDAS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QUE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TENGAN LA NOCHE DEL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31/12 SE APLICA</a:t>
            </a:r>
            <a:endParaRPr sz="1400">
              <a:latin typeface="Arial"/>
              <a:cs typeface="Arial"/>
            </a:endParaRPr>
          </a:p>
          <a:p>
            <a:pPr marL="12700" marR="2618105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SUPLEMENTO PARA LA CENA DE 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AÑO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NUEVO.  CONSULTE CONDICIONES </a:t>
            </a:r>
            <a:r>
              <a:rPr sz="1400" dirty="0">
                <a:solidFill>
                  <a:srgbClr val="17375E"/>
                </a:solidFill>
                <a:latin typeface="Arial"/>
                <a:cs typeface="Arial"/>
              </a:rPr>
              <a:t>Y</a:t>
            </a:r>
            <a:r>
              <a:rPr sz="1400" spc="-10" dirty="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7375E"/>
                </a:solidFill>
                <a:latin typeface="Arial"/>
                <a:cs typeface="Arial"/>
              </a:rPr>
              <a:t>PRECIOS.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57371</Words>
  <Application>Microsoft Office PowerPoint</Application>
  <PresentationFormat>Personalizado</PresentationFormat>
  <Paragraphs>5058</Paragraphs>
  <Slides>164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164</vt:i4>
      </vt:variant>
    </vt:vector>
  </HeadingPairs>
  <TitlesOfParts>
    <vt:vector size="170" baseType="lpstr">
      <vt:lpstr>Arial</vt:lpstr>
      <vt:lpstr>Calibri</vt:lpstr>
      <vt:lpstr>Cambria</vt:lpstr>
      <vt:lpstr>Symbol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Sheila Bromberg</dc:creator>
  <cp:lastModifiedBy>Max Fragoso</cp:lastModifiedBy>
  <cp:revision>4</cp:revision>
  <dcterms:created xsi:type="dcterms:W3CDTF">2020-11-24T09:58:43Z</dcterms:created>
  <dcterms:modified xsi:type="dcterms:W3CDTF">2020-11-24T16:33:18Z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2020-11-24T00:00:00Z</vt:filetime>
  </property>
</Properties>
</file>